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7" r:id="rId6"/>
    <p:sldId id="259" r:id="rId7"/>
    <p:sldId id="265" r:id="rId8"/>
    <p:sldId id="266" r:id="rId9"/>
    <p:sldId id="268" r:id="rId10"/>
    <p:sldId id="260" r:id="rId11"/>
    <p:sldId id="261" r:id="rId12"/>
    <p:sldId id="269" r:id="rId13"/>
    <p:sldId id="270" r:id="rId14"/>
    <p:sldId id="271" r:id="rId15"/>
    <p:sldId id="262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FD27D-8135-4910-A9C5-80F724A4F204}" type="datetimeFigureOut">
              <a:rPr lang="en-US" smtClean="0"/>
              <a:pPr/>
              <a:t>9/9/11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1929993-55E8-451D-998B-5C8AF94AC7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FD27D-8135-4910-A9C5-80F724A4F204}" type="datetimeFigureOut">
              <a:rPr lang="en-US" smtClean="0"/>
              <a:pPr/>
              <a:t>9/9/11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29993-55E8-451D-998B-5C8AF94AC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FD27D-8135-4910-A9C5-80F724A4F204}" type="datetimeFigureOut">
              <a:rPr lang="en-US" smtClean="0"/>
              <a:pPr/>
              <a:t>9/9/11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29993-55E8-451D-998B-5C8AF94AC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FD27D-8135-4910-A9C5-80F724A4F204}" type="datetimeFigureOut">
              <a:rPr lang="en-US" smtClean="0"/>
              <a:pPr/>
              <a:t>9/9/11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29993-55E8-451D-998B-5C8AF94AC7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FD27D-8135-4910-A9C5-80F724A4F204}" type="datetimeFigureOut">
              <a:rPr lang="en-US" smtClean="0"/>
              <a:pPr/>
              <a:t>9/9/11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1929993-55E8-451D-998B-5C8AF94AC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FD27D-8135-4910-A9C5-80F724A4F204}" type="datetimeFigureOut">
              <a:rPr lang="en-US" smtClean="0"/>
              <a:pPr/>
              <a:t>9/9/11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29993-55E8-451D-998B-5C8AF94AC7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FD27D-8135-4910-A9C5-80F724A4F204}" type="datetimeFigureOut">
              <a:rPr lang="en-US" smtClean="0"/>
              <a:pPr/>
              <a:t>9/9/11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29993-55E8-451D-998B-5C8AF94AC7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FD27D-8135-4910-A9C5-80F724A4F204}" type="datetimeFigureOut">
              <a:rPr lang="en-US" smtClean="0"/>
              <a:pPr/>
              <a:t>9/9/11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29993-55E8-451D-998B-5C8AF94AC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FD27D-8135-4910-A9C5-80F724A4F204}" type="datetimeFigureOut">
              <a:rPr lang="en-US" smtClean="0"/>
              <a:pPr/>
              <a:t>9/9/11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29993-55E8-451D-998B-5C8AF94AC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FD27D-8135-4910-A9C5-80F724A4F204}" type="datetimeFigureOut">
              <a:rPr lang="en-US" smtClean="0"/>
              <a:pPr/>
              <a:t>9/9/11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29993-55E8-451D-998B-5C8AF94AC7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FD27D-8135-4910-A9C5-80F724A4F204}" type="datetimeFigureOut">
              <a:rPr lang="en-US" smtClean="0"/>
              <a:pPr/>
              <a:t>9/9/11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1929993-55E8-451D-998B-5C8AF94AC7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27FD27D-8135-4910-A9C5-80F724A4F204}" type="datetimeFigureOut">
              <a:rPr lang="en-US" smtClean="0"/>
              <a:pPr/>
              <a:t>9/9/11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1929993-55E8-451D-998B-5C8AF94AC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Cash Payment Journal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Journalizing Cash Payments on Account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8077200" cy="4572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Typically, a business is required to pay the full invoice amount.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Sometimes, to encourage early payment, the vendor will possibly deduct an amount from the invoice price.  This is called a </a:t>
            </a:r>
            <a:r>
              <a:rPr lang="en-US" b="1" dirty="0" smtClean="0">
                <a:solidFill>
                  <a:schemeClr val="accent1"/>
                </a:solidFill>
              </a:rPr>
              <a:t>Cash Discount.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				Ex.)  2/10, n/30 (Two ten, net 30)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	Means 2% of the invoice is deducted if the invoice is paid in 10 days.  The total invoice must be paid in 30 days.</a:t>
            </a:r>
          </a:p>
          <a:p>
            <a:pPr>
              <a:buNone/>
            </a:pPr>
            <a:endParaRPr lang="en-US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dirty="0" smtClean="0"/>
              <a:t>When a cash discount on purchases is taken by a customer it is called a </a:t>
            </a:r>
            <a:r>
              <a:rPr lang="en-US" b="1" dirty="0" smtClean="0">
                <a:solidFill>
                  <a:schemeClr val="accent1"/>
                </a:solidFill>
              </a:rPr>
              <a:t>Purchases Discount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76200"/>
            <a:ext cx="7772400" cy="1143000"/>
          </a:xfrm>
        </p:spPr>
        <p:txBody>
          <a:bodyPr/>
          <a:lstStyle/>
          <a:p>
            <a:r>
              <a:rPr lang="en-US" dirty="0" smtClean="0"/>
              <a:t>Purchases Discount Recording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143000"/>
            <a:ext cx="7772400" cy="5105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Recorded in the General Ledger account titled Purchases Discount.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Purchases Discount is referred to as a </a:t>
            </a:r>
            <a:r>
              <a:rPr lang="en-US" b="1" dirty="0" smtClean="0">
                <a:solidFill>
                  <a:schemeClr val="accent1"/>
                </a:solidFill>
              </a:rPr>
              <a:t>Contra Account </a:t>
            </a:r>
            <a:r>
              <a:rPr lang="en-US" dirty="0" smtClean="0"/>
              <a:t>because it reduces a related account.  A purchases discount, is a contra account to Purchases.</a:t>
            </a:r>
          </a:p>
          <a:p>
            <a:pPr>
              <a:buNone/>
            </a:pPr>
            <a:endParaRPr lang="en-US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dirty="0" smtClean="0"/>
              <a:t>The normal balance for Purchases is a </a:t>
            </a:r>
            <a:r>
              <a:rPr lang="en-US" b="1" dirty="0" smtClean="0"/>
              <a:t>debit</a:t>
            </a:r>
            <a:r>
              <a:rPr lang="en-US" dirty="0" smtClean="0"/>
              <a:t>.  Therefore, the Purchases Discount, is a </a:t>
            </a:r>
            <a:r>
              <a:rPr lang="en-US" b="1" dirty="0" smtClean="0"/>
              <a:t>credit.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Cash Discounts are recorded as Purchases Discount because of the reduction the initial invoice amount. 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05556" y="6172200"/>
            <a:ext cx="193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View 18.2 Activity</a:t>
            </a:r>
            <a:endParaRPr lang="en-US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CALCULATING A </a:t>
            </a:r>
            <a:r>
              <a:rPr lang="en-US" dirty="0" smtClean="0"/>
              <a:t>PURCHASES DISCOUNT</a:t>
            </a:r>
            <a:endParaRPr lang="en-US" dirty="0"/>
          </a:p>
        </p:txBody>
      </p:sp>
      <p:sp>
        <p:nvSpPr>
          <p:cNvPr id="312323" name="Text Box 3"/>
          <p:cNvSpPr txBox="1">
            <a:spLocks noChangeArrowheads="1"/>
          </p:cNvSpPr>
          <p:nvPr/>
        </p:nvSpPr>
        <p:spPr bwMode="auto">
          <a:xfrm>
            <a:off x="7343775" y="6964362"/>
            <a:ext cx="1800225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18-2, page 462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57200" y="2849562"/>
            <a:ext cx="8229600" cy="2819400"/>
            <a:chOff x="288" y="1296"/>
            <a:chExt cx="5184" cy="1776"/>
          </a:xfrm>
        </p:grpSpPr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288" y="1383"/>
              <a:ext cx="5184" cy="1689"/>
              <a:chOff x="288" y="1383"/>
              <a:chExt cx="5184" cy="1689"/>
            </a:xfrm>
          </p:grpSpPr>
          <p:sp>
            <p:nvSpPr>
              <p:cNvPr id="312325" name="Rectangle 5"/>
              <p:cNvSpPr>
                <a:spLocks noChangeArrowheads="1"/>
              </p:cNvSpPr>
              <p:nvPr/>
            </p:nvSpPr>
            <p:spPr bwMode="auto">
              <a:xfrm>
                <a:off x="288" y="1431"/>
                <a:ext cx="5184" cy="1641"/>
              </a:xfrm>
              <a:prstGeom prst="rect">
                <a:avLst/>
              </a:prstGeom>
              <a:gradFill rotWithShape="0">
                <a:gsLst>
                  <a:gs pos="0">
                    <a:srgbClr val="99FFCC"/>
                  </a:gs>
                  <a:gs pos="100000">
                    <a:srgbClr val="FFFFFF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 sz="1800" b="1">
                  <a:sym typeface="Symbol" charset="2"/>
                </a:endParaRPr>
              </a:p>
            </p:txBody>
          </p:sp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288" y="1383"/>
                <a:ext cx="541" cy="541"/>
                <a:chOff x="1481" y="3633"/>
                <a:chExt cx="541" cy="541"/>
              </a:xfrm>
            </p:grpSpPr>
            <p:sp>
              <p:nvSpPr>
                <p:cNvPr id="312327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1481" y="3633"/>
                  <a:ext cx="253" cy="251"/>
                </a:xfrm>
                <a:prstGeom prst="rect">
                  <a:avLst/>
                </a:prstGeom>
                <a:solidFill>
                  <a:srgbClr val="00CC66"/>
                </a:solidFill>
                <a:ln w="9525">
                  <a:noFill/>
                  <a:miter lim="800000"/>
                  <a:headEnd/>
                  <a:tailEnd/>
                </a:ln>
                <a:effectLst>
                  <a:outerShdw blurRad="63500" dist="17961" dir="13500000" algn="ctr" rotWithShape="0">
                    <a:srgbClr val="008000">
                      <a:alpha val="74998"/>
                    </a:srgbClr>
                  </a:outerShdw>
                </a:effectLst>
              </p:spPr>
              <p:txBody>
                <a:bodyPr lIns="0" tIns="0" rIns="0" anchor="ctr" anchorCtr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US" sz="3200" b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  <a:sym typeface="Symbol" charset="2"/>
                    </a:rPr>
                    <a:t> </a:t>
                  </a:r>
                  <a:endParaRPr lang="en-US" sz="2000" b="1">
                    <a:latin typeface="Arial" charset="0"/>
                  </a:endParaRPr>
                </a:p>
              </p:txBody>
            </p:sp>
            <p:sp>
              <p:nvSpPr>
                <p:cNvPr id="312328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1769" y="3633"/>
                  <a:ext cx="253" cy="251"/>
                </a:xfrm>
                <a:prstGeom prst="rect">
                  <a:avLst/>
                </a:prstGeom>
                <a:solidFill>
                  <a:srgbClr val="00CC66"/>
                </a:solidFill>
                <a:ln w="9525">
                  <a:noFill/>
                  <a:miter lim="800000"/>
                  <a:headEnd/>
                  <a:tailEnd/>
                </a:ln>
                <a:effectLst>
                  <a:outerShdw blurRad="63500" dist="17961" dir="13500000" algn="ctr" rotWithShape="0">
                    <a:srgbClr val="008000">
                      <a:alpha val="74998"/>
                    </a:srgbClr>
                  </a:outerShdw>
                </a:effectLst>
              </p:spPr>
              <p:txBody>
                <a:bodyPr lIns="0" tIns="0" rIns="0" anchor="ctr" anchorCtr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US" sz="3200" b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  <a:sym typeface="Symbol" charset="2"/>
                    </a:rPr>
                    <a:t> </a:t>
                  </a:r>
                </a:p>
              </p:txBody>
            </p:sp>
            <p:sp>
              <p:nvSpPr>
                <p:cNvPr id="312329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1481" y="3923"/>
                  <a:ext cx="253" cy="251"/>
                </a:xfrm>
                <a:prstGeom prst="rect">
                  <a:avLst/>
                </a:prstGeom>
                <a:solidFill>
                  <a:srgbClr val="00CC66"/>
                </a:solidFill>
                <a:ln w="9525">
                  <a:noFill/>
                  <a:miter lim="800000"/>
                  <a:headEnd/>
                  <a:tailEnd/>
                </a:ln>
                <a:effectLst>
                  <a:outerShdw blurRad="63500" dist="17961" dir="13500000" algn="ctr" rotWithShape="0">
                    <a:srgbClr val="008000">
                      <a:alpha val="74998"/>
                    </a:srgbClr>
                  </a:outerShdw>
                </a:effectLst>
              </p:spPr>
              <p:txBody>
                <a:bodyPr lIns="0" tIns="0" rIns="0" anchor="ctr" anchorCtr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US" sz="3200" b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  <a:sym typeface="Symbol" charset="2"/>
                    </a:rPr>
                    <a:t> </a:t>
                  </a:r>
                </a:p>
              </p:txBody>
            </p:sp>
            <p:sp>
              <p:nvSpPr>
                <p:cNvPr id="312330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769" y="3922"/>
                  <a:ext cx="253" cy="251"/>
                </a:xfrm>
                <a:prstGeom prst="rect">
                  <a:avLst/>
                </a:prstGeom>
                <a:solidFill>
                  <a:srgbClr val="00CC66"/>
                </a:solidFill>
                <a:ln w="9525">
                  <a:noFill/>
                  <a:miter lim="800000"/>
                  <a:headEnd/>
                  <a:tailEnd/>
                </a:ln>
                <a:effectLst>
                  <a:outerShdw blurRad="63500" dist="17961" dir="13500000" algn="ctr" rotWithShape="0">
                    <a:srgbClr val="008000">
                      <a:alpha val="74998"/>
                    </a:srgbClr>
                  </a:outerShdw>
                </a:effectLst>
              </p:spPr>
              <p:txBody>
                <a:bodyPr lIns="0" tIns="0" rIns="0" anchor="ctr" anchorCtr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US" sz="3200" b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  <a:sym typeface="Symbol" charset="2"/>
                    </a:rPr>
                    <a:t></a:t>
                  </a:r>
                </a:p>
              </p:txBody>
            </p:sp>
          </p:grpSp>
        </p:grpSp>
        <p:sp>
          <p:nvSpPr>
            <p:cNvPr id="312331" name="Text Box 11"/>
            <p:cNvSpPr txBox="1">
              <a:spLocks noChangeArrowheads="1"/>
            </p:cNvSpPr>
            <p:nvPr/>
          </p:nvSpPr>
          <p:spPr bwMode="auto">
            <a:xfrm>
              <a:off x="960" y="1296"/>
              <a:ext cx="4285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1150938" algn="ctr"/>
                  <a:tab pos="2516188" algn="ctr"/>
                  <a:tab pos="3665538" algn="ctr"/>
                  <a:tab pos="4799013" algn="ctr"/>
                  <a:tab pos="5715000" algn="ctr"/>
                </a:tabLst>
              </a:pPr>
              <a:r>
                <a:rPr lang="en-US" sz="2000" b="1"/>
                <a:t>Step 1:</a:t>
              </a:r>
            </a:p>
            <a:p>
              <a:pPr>
                <a:tabLst>
                  <a:tab pos="1150938" algn="ctr"/>
                  <a:tab pos="2516188" algn="ctr"/>
                  <a:tab pos="3665538" algn="ctr"/>
                  <a:tab pos="4799013" algn="ctr"/>
                  <a:tab pos="5715000" algn="ctr"/>
                </a:tabLst>
              </a:pPr>
              <a:r>
                <a:rPr lang="en-US" sz="2000" b="1"/>
                <a:t>	Purchase Invoice 		Purchases Discount		 Purchases </a:t>
              </a:r>
            </a:p>
            <a:p>
              <a:pPr>
                <a:tabLst>
                  <a:tab pos="1150938" algn="ctr"/>
                  <a:tab pos="2516188" algn="ctr"/>
                  <a:tab pos="3665538" algn="ctr"/>
                  <a:tab pos="4799013" algn="ctr"/>
                  <a:tab pos="5715000" algn="ctr"/>
                </a:tabLst>
              </a:pPr>
              <a:r>
                <a:rPr lang="en-US" sz="2000" b="1"/>
                <a:t>	Amount (P179)	</a:t>
              </a:r>
              <a:r>
                <a:rPr lang="en-US" sz="2000" b="1">
                  <a:sym typeface="Symbol" charset="2"/>
                </a:rPr>
                <a:t></a:t>
              </a:r>
              <a:r>
                <a:rPr lang="en-US" sz="2000" b="1"/>
                <a:t>	Rate	=	Discount</a:t>
              </a:r>
              <a:endParaRPr lang="en-US" sz="2000"/>
            </a:p>
          </p:txBody>
        </p:sp>
      </p:grpSp>
      <p:sp>
        <p:nvSpPr>
          <p:cNvPr id="312332" name="Text Box 12"/>
          <p:cNvSpPr txBox="1">
            <a:spLocks noChangeArrowheads="1"/>
          </p:cNvSpPr>
          <p:nvPr/>
        </p:nvSpPr>
        <p:spPr bwMode="auto">
          <a:xfrm>
            <a:off x="533400" y="4357687"/>
            <a:ext cx="85550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30000"/>
              </a:spcBef>
              <a:tabLst>
                <a:tab pos="1150938" algn="ctr"/>
                <a:tab pos="2516188" algn="ctr"/>
                <a:tab pos="4114800" algn="ctr"/>
                <a:tab pos="5715000" algn="ctr"/>
                <a:tab pos="7080250" algn="ctr"/>
              </a:tabLst>
            </a:pPr>
            <a:r>
              <a:rPr lang="en-US" sz="2000" b="1"/>
              <a:t>Step 2:</a:t>
            </a:r>
          </a:p>
          <a:p>
            <a:pPr>
              <a:tabLst>
                <a:tab pos="1150938" algn="ctr"/>
                <a:tab pos="2516188" algn="ctr"/>
                <a:tab pos="4114800" algn="ctr"/>
                <a:tab pos="5715000" algn="ctr"/>
                <a:tab pos="7080250" algn="ctr"/>
              </a:tabLst>
            </a:pPr>
            <a:r>
              <a:rPr lang="en-US" sz="2000" b="1"/>
              <a:t>	Purchase Invoice 		 Purchases 		Cash Amount</a:t>
            </a:r>
          </a:p>
          <a:p>
            <a:pPr>
              <a:tabLst>
                <a:tab pos="1150938" algn="ctr"/>
                <a:tab pos="2516188" algn="ctr"/>
                <a:tab pos="4114800" algn="ctr"/>
                <a:tab pos="5715000" algn="ctr"/>
                <a:tab pos="7080250" algn="ctr"/>
              </a:tabLst>
            </a:pPr>
            <a:r>
              <a:rPr lang="en-US" sz="2000" b="1"/>
              <a:t>	 Amount (P179) 	</a:t>
            </a:r>
            <a:r>
              <a:rPr lang="en-US" sz="2000" b="1">
                <a:sym typeface="Symbol" charset="2"/>
              </a:rPr>
              <a:t></a:t>
            </a:r>
            <a:r>
              <a:rPr lang="en-US" sz="2000" b="1"/>
              <a:t>	Discount	=	after Discount</a:t>
            </a:r>
            <a:endParaRPr lang="en-US" sz="2000"/>
          </a:p>
        </p:txBody>
      </p:sp>
      <p:sp>
        <p:nvSpPr>
          <p:cNvPr id="312333" name="Text Box 13"/>
          <p:cNvSpPr txBox="1">
            <a:spLocks noChangeArrowheads="1"/>
          </p:cNvSpPr>
          <p:nvPr/>
        </p:nvSpPr>
        <p:spPr bwMode="auto">
          <a:xfrm>
            <a:off x="1524000" y="3779837"/>
            <a:ext cx="6497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tabLst>
                <a:tab pos="1150938" algn="ctr"/>
                <a:tab pos="2516188" algn="ctr"/>
                <a:tab pos="3665538" algn="ctr"/>
                <a:tab pos="4799013" algn="ctr"/>
                <a:tab pos="5715000" algn="ctr"/>
              </a:tabLst>
            </a:pPr>
            <a:r>
              <a:rPr lang="en-US" sz="2000"/>
              <a:t>	$7,254.00	</a:t>
            </a:r>
            <a:r>
              <a:rPr lang="en-US" sz="2000">
                <a:sym typeface="Symbol" charset="2"/>
              </a:rPr>
              <a:t></a:t>
            </a:r>
            <a:r>
              <a:rPr lang="en-US" sz="2000"/>
              <a:t>	2%	=	$145.08</a:t>
            </a:r>
          </a:p>
        </p:txBody>
      </p:sp>
      <p:sp>
        <p:nvSpPr>
          <p:cNvPr id="312334" name="Text Box 14"/>
          <p:cNvSpPr txBox="1">
            <a:spLocks noChangeArrowheads="1"/>
          </p:cNvSpPr>
          <p:nvPr/>
        </p:nvSpPr>
        <p:spPr bwMode="auto">
          <a:xfrm>
            <a:off x="533400" y="5272087"/>
            <a:ext cx="85550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tabLst>
                <a:tab pos="1150938" algn="ctr"/>
                <a:tab pos="2516188" algn="ctr"/>
                <a:tab pos="4114800" algn="ctr"/>
                <a:tab pos="5715000" algn="ctr"/>
                <a:tab pos="7080250" algn="ctr"/>
              </a:tabLst>
            </a:pPr>
            <a:r>
              <a:rPr lang="en-US" sz="2000"/>
              <a:t>	 $7,254.00 	</a:t>
            </a:r>
            <a:r>
              <a:rPr lang="en-US" sz="2000">
                <a:sym typeface="Symbol" charset="2"/>
              </a:rPr>
              <a:t></a:t>
            </a:r>
            <a:r>
              <a:rPr lang="en-US" sz="2000"/>
              <a:t>	 $145.08 	=	$7,108.92</a:t>
            </a:r>
          </a:p>
        </p:txBody>
      </p:sp>
      <p:sp>
        <p:nvSpPr>
          <p:cNvPr id="312339" name="Text Box 19"/>
          <p:cNvSpPr txBox="1">
            <a:spLocks noChangeArrowheads="1"/>
          </p:cNvSpPr>
          <p:nvPr/>
        </p:nvSpPr>
        <p:spPr bwMode="auto">
          <a:xfrm>
            <a:off x="457200" y="1630362"/>
            <a:ext cx="8229600" cy="1006475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Arial" charset="0"/>
              </a:rPr>
              <a:t>March 9. Paid cash on account to Pro Golf Company, $7,108.92, covering Purchase Invoice No. 179 for $7,254.00, less 2% discount, $145.08. Check No. 224.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2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2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2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332" grpId="0" autoUpdateAnimBg="0"/>
      <p:bldP spid="312333" grpId="0" autoUpdateAnimBg="0"/>
      <p:bldP spid="312334" grpId="0" autoUpdateAnimBg="0"/>
      <p:bldP spid="312339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10000" y="4013200"/>
            <a:ext cx="2819400" cy="1019175"/>
            <a:chOff x="3888" y="2389"/>
            <a:chExt cx="1776" cy="642"/>
          </a:xfrm>
        </p:grpSpPr>
        <p:sp>
          <p:nvSpPr>
            <p:cNvPr id="307203" name="Text Box 3"/>
            <p:cNvSpPr txBox="1">
              <a:spLocks noChangeArrowheads="1"/>
            </p:cNvSpPr>
            <p:nvPr/>
          </p:nvSpPr>
          <p:spPr bwMode="auto">
            <a:xfrm>
              <a:off x="4004" y="2389"/>
              <a:ext cx="1396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tIns="182880" bIns="182880" anchor="ctr" anchorCtr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>
                  <a:latin typeface="Arial" charset="0"/>
                </a:rPr>
                <a:t>Purchases Discount</a:t>
              </a: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888" y="2695"/>
              <a:ext cx="1776" cy="336"/>
              <a:chOff x="3888" y="2695"/>
              <a:chExt cx="1776" cy="336"/>
            </a:xfrm>
          </p:grpSpPr>
          <p:sp>
            <p:nvSpPr>
              <p:cNvPr id="307205" name="Line 5"/>
              <p:cNvSpPr>
                <a:spLocks noChangeShapeType="1"/>
              </p:cNvSpPr>
              <p:nvPr/>
            </p:nvSpPr>
            <p:spPr bwMode="auto">
              <a:xfrm>
                <a:off x="3888" y="2695"/>
                <a:ext cx="1776" cy="0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anchor="ctr" anchorCtr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7206" name="Line 6"/>
              <p:cNvSpPr>
                <a:spLocks noChangeShapeType="1"/>
              </p:cNvSpPr>
              <p:nvPr/>
            </p:nvSpPr>
            <p:spPr bwMode="auto">
              <a:xfrm>
                <a:off x="4776" y="2695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anchor="ctr" anchorCtr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07212" name="Rectangle 12"/>
          <p:cNvSpPr>
            <a:spLocks noGrp="1" noChangeArrowheads="1"/>
          </p:cNvSpPr>
          <p:nvPr>
            <p:ph type="title"/>
          </p:nvPr>
        </p:nvSpPr>
        <p:spPr>
          <a:xfrm>
            <a:off x="455613" y="533400"/>
            <a:ext cx="8231187" cy="822325"/>
          </a:xfrm>
        </p:spPr>
        <p:txBody>
          <a:bodyPr>
            <a:normAutofit fontScale="90000"/>
          </a:bodyPr>
          <a:lstStyle/>
          <a:p>
            <a:r>
              <a:rPr lang="en-US"/>
              <a:t>JOURNALIZING CASH PAYMENTS ON ACCOUNT WITH  PURCHASES DISCOUNT</a:t>
            </a:r>
          </a:p>
        </p:txBody>
      </p:sp>
      <p:sp>
        <p:nvSpPr>
          <p:cNvPr id="307213" name="Text Box 13"/>
          <p:cNvSpPr txBox="1">
            <a:spLocks noChangeArrowheads="1"/>
          </p:cNvSpPr>
          <p:nvPr/>
        </p:nvSpPr>
        <p:spPr bwMode="auto">
          <a:xfrm>
            <a:off x="457200" y="1449387"/>
            <a:ext cx="8229600" cy="1006475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Arial" charset="0"/>
              </a:rPr>
              <a:t>March 9. Paid cash on account to Pro Golf Company, $7,108.92, covering Purchase Invoice No. 179 for $7,254.00, less 2% discount, $145.08. Check No. 224.</a:t>
            </a:r>
          </a:p>
        </p:txBody>
      </p:sp>
      <p:sp>
        <p:nvSpPr>
          <p:cNvPr id="307214" name="Rectangle 14"/>
          <p:cNvSpPr>
            <a:spLocks noChangeArrowheads="1"/>
          </p:cNvSpPr>
          <p:nvPr/>
        </p:nvSpPr>
        <p:spPr bwMode="auto">
          <a:xfrm>
            <a:off x="457200" y="2592387"/>
            <a:ext cx="2819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Accounts Affected</a:t>
            </a:r>
            <a:endParaRPr lang="en-US" sz="1800" b="1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latin typeface="Arial" charset="0"/>
              </a:rPr>
              <a:t>Accounts Payable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latin typeface="Arial" charset="0"/>
              </a:rPr>
              <a:t>Purchases Discount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latin typeface="Arial" charset="0"/>
              </a:rPr>
              <a:t>Cash</a:t>
            </a:r>
          </a:p>
        </p:txBody>
      </p:sp>
      <p:sp>
        <p:nvSpPr>
          <p:cNvPr id="307215" name="Rectangle 15"/>
          <p:cNvSpPr>
            <a:spLocks noChangeArrowheads="1"/>
          </p:cNvSpPr>
          <p:nvPr/>
        </p:nvSpPr>
        <p:spPr bwMode="auto">
          <a:xfrm>
            <a:off x="7373938" y="2586037"/>
            <a:ext cx="12954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Entered </a:t>
            </a:r>
            <a:endParaRPr lang="en-US" sz="180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Debit side 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Credit side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Credit side</a:t>
            </a:r>
            <a:endParaRPr lang="en-US" sz="1800" b="1">
              <a:latin typeface="Arial" charset="0"/>
            </a:endParaRPr>
          </a:p>
        </p:txBody>
      </p:sp>
      <p:sp>
        <p:nvSpPr>
          <p:cNvPr id="307216" name="Rectangle 16"/>
          <p:cNvSpPr>
            <a:spLocks noChangeArrowheads="1"/>
          </p:cNvSpPr>
          <p:nvPr/>
        </p:nvSpPr>
        <p:spPr bwMode="auto">
          <a:xfrm>
            <a:off x="5697538" y="2592387"/>
            <a:ext cx="129540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Change</a:t>
            </a:r>
            <a:r>
              <a:rPr lang="en-US" sz="1800">
                <a:latin typeface="Arial" charset="0"/>
              </a:rPr>
              <a:t> 	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Decreased 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Increased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Decreased</a:t>
            </a:r>
            <a:endParaRPr lang="en-US" sz="1800" b="1">
              <a:latin typeface="Arial" charset="0"/>
            </a:endParaRPr>
          </a:p>
        </p:txBody>
      </p:sp>
      <p:sp>
        <p:nvSpPr>
          <p:cNvPr id="307218" name="Rectangle 18"/>
          <p:cNvSpPr>
            <a:spLocks noChangeArrowheads="1"/>
          </p:cNvSpPr>
          <p:nvPr/>
        </p:nvSpPr>
        <p:spPr bwMode="auto">
          <a:xfrm>
            <a:off x="3640138" y="2592387"/>
            <a:ext cx="16764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Classification</a:t>
            </a:r>
            <a:endParaRPr lang="en-US" sz="180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Liability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Contra cost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Asset</a:t>
            </a:r>
          </a:p>
        </p:txBody>
      </p:sp>
      <p:sp>
        <p:nvSpPr>
          <p:cNvPr id="307219" name="Text Box 19"/>
          <p:cNvSpPr txBox="1">
            <a:spLocks noChangeArrowheads="1"/>
          </p:cNvSpPr>
          <p:nvPr/>
        </p:nvSpPr>
        <p:spPr bwMode="auto">
          <a:xfrm>
            <a:off x="3733800" y="4467225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>
                <a:latin typeface="Arial" charset="0"/>
              </a:rPr>
              <a:t>normal balance</a:t>
            </a:r>
            <a:endParaRPr lang="en-US" sz="1600">
              <a:latin typeface="Arial" charset="0"/>
            </a:endParaRPr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4743450" y="4716462"/>
            <a:ext cx="1962150" cy="439738"/>
            <a:chOff x="2988" y="2428"/>
            <a:chExt cx="1236" cy="277"/>
          </a:xfrm>
        </p:grpSpPr>
        <p:sp>
          <p:nvSpPr>
            <p:cNvPr id="307221" name="Text Box 21"/>
            <p:cNvSpPr txBox="1">
              <a:spLocks noChangeArrowheads="1"/>
            </p:cNvSpPr>
            <p:nvPr/>
          </p:nvSpPr>
          <p:spPr bwMode="auto">
            <a:xfrm>
              <a:off x="2988" y="2474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800">
                  <a:latin typeface="Arial" charset="0"/>
                </a:rPr>
                <a:t>    </a:t>
              </a:r>
              <a:endParaRPr lang="en-US">
                <a:latin typeface="Arial" charset="0"/>
              </a:endParaRPr>
            </a:p>
          </p:txBody>
        </p:sp>
        <p:sp>
          <p:nvSpPr>
            <p:cNvPr id="307222" name="Text Box 22"/>
            <p:cNvSpPr txBox="1">
              <a:spLocks noChangeArrowheads="1"/>
            </p:cNvSpPr>
            <p:nvPr/>
          </p:nvSpPr>
          <p:spPr bwMode="auto">
            <a:xfrm>
              <a:off x="3216" y="2428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800">
                  <a:latin typeface="Arial" charset="0"/>
                </a:rPr>
                <a:t>145.08</a:t>
              </a:r>
            </a:p>
          </p:txBody>
        </p:sp>
      </p:grpSp>
      <p:sp>
        <p:nvSpPr>
          <p:cNvPr id="307223" name="Text Box 23"/>
          <p:cNvSpPr txBox="1">
            <a:spLocks noChangeArrowheads="1"/>
          </p:cNvSpPr>
          <p:nvPr/>
        </p:nvSpPr>
        <p:spPr bwMode="auto">
          <a:xfrm>
            <a:off x="496888" y="4467225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 charset="0"/>
              </a:rPr>
              <a:t>normal balance</a:t>
            </a:r>
            <a:endParaRPr lang="en-US" sz="1600">
              <a:latin typeface="Arial" charset="0"/>
            </a:endParaRPr>
          </a:p>
        </p:txBody>
      </p: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871538" y="4667250"/>
            <a:ext cx="2597150" cy="457200"/>
            <a:chOff x="4076" y="2801"/>
            <a:chExt cx="1636" cy="288"/>
          </a:xfrm>
        </p:grpSpPr>
        <p:sp>
          <p:nvSpPr>
            <p:cNvPr id="307225" name="Text Box 25"/>
            <p:cNvSpPr txBox="1">
              <a:spLocks noChangeArrowheads="1"/>
            </p:cNvSpPr>
            <p:nvPr/>
          </p:nvSpPr>
          <p:spPr bwMode="auto">
            <a:xfrm>
              <a:off x="4076" y="2847"/>
              <a:ext cx="6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800">
                  <a:latin typeface="Arial" charset="0"/>
                </a:rPr>
                <a:t>7,254.00</a:t>
              </a:r>
              <a:endParaRPr lang="en-US">
                <a:latin typeface="Arial" charset="0"/>
              </a:endParaRPr>
            </a:p>
          </p:txBody>
        </p:sp>
        <p:sp>
          <p:nvSpPr>
            <p:cNvPr id="307226" name="Text Box 26"/>
            <p:cNvSpPr txBox="1">
              <a:spLocks noChangeArrowheads="1"/>
            </p:cNvSpPr>
            <p:nvPr/>
          </p:nvSpPr>
          <p:spPr bwMode="auto">
            <a:xfrm>
              <a:off x="5596" y="2801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endParaRPr lang="en-US">
                <a:latin typeface="Arial" charset="0"/>
              </a:endParaRPr>
            </a:p>
          </p:txBody>
        </p:sp>
      </p:grpSp>
      <p:sp>
        <p:nvSpPr>
          <p:cNvPr id="307227" name="Rectangle 27"/>
          <p:cNvSpPr>
            <a:spLocks noChangeArrowheads="1"/>
          </p:cNvSpPr>
          <p:nvPr/>
        </p:nvSpPr>
        <p:spPr bwMode="auto">
          <a:xfrm flipV="1">
            <a:off x="533400" y="4725987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Arial" charset="0"/>
                <a:sym typeface="Wingdings" charset="2"/>
              </a:rPr>
              <a:t></a:t>
            </a:r>
            <a:endParaRPr lang="en-US" sz="3200">
              <a:latin typeface="Arial" charset="0"/>
              <a:sym typeface="Wingdings" charset="2"/>
            </a:endParaRPr>
          </a:p>
        </p:txBody>
      </p:sp>
      <p:sp>
        <p:nvSpPr>
          <p:cNvPr id="307228" name="Rectangle 28"/>
          <p:cNvSpPr>
            <a:spLocks noChangeArrowheads="1"/>
          </p:cNvSpPr>
          <p:nvPr/>
        </p:nvSpPr>
        <p:spPr bwMode="auto">
          <a:xfrm>
            <a:off x="5257800" y="4672012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Arial" charset="0"/>
                <a:sym typeface="Wingdings" charset="2"/>
              </a:rPr>
              <a:t></a:t>
            </a:r>
            <a:endParaRPr lang="en-US" sz="3200">
              <a:latin typeface="Arial" charset="0"/>
              <a:sym typeface="Wingdings" charset="2"/>
            </a:endParaRPr>
          </a:p>
        </p:txBody>
      </p:sp>
      <p:sp>
        <p:nvSpPr>
          <p:cNvPr id="307229" name="Text Box 29"/>
          <p:cNvSpPr txBox="1">
            <a:spLocks noChangeArrowheads="1"/>
          </p:cNvSpPr>
          <p:nvPr/>
        </p:nvSpPr>
        <p:spPr bwMode="auto">
          <a:xfrm>
            <a:off x="7343775" y="6478587"/>
            <a:ext cx="1800225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18-2, page 462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3810000" y="5080000"/>
            <a:ext cx="2819400" cy="1019175"/>
            <a:chOff x="3888" y="2389"/>
            <a:chExt cx="1776" cy="642"/>
          </a:xfrm>
        </p:grpSpPr>
        <p:sp>
          <p:nvSpPr>
            <p:cNvPr id="307231" name="Text Box 31"/>
            <p:cNvSpPr txBox="1">
              <a:spLocks noChangeArrowheads="1"/>
            </p:cNvSpPr>
            <p:nvPr/>
          </p:nvSpPr>
          <p:spPr bwMode="auto">
            <a:xfrm>
              <a:off x="4476" y="2389"/>
              <a:ext cx="45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tIns="182880" bIns="182880" anchor="ctr" anchorCtr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>
                  <a:latin typeface="Arial" charset="0"/>
                </a:rPr>
                <a:t>Cash</a:t>
              </a:r>
            </a:p>
          </p:txBody>
        </p:sp>
        <p:grpSp>
          <p:nvGrpSpPr>
            <p:cNvPr id="7" name="Group 32"/>
            <p:cNvGrpSpPr>
              <a:grpSpLocks/>
            </p:cNvGrpSpPr>
            <p:nvPr/>
          </p:nvGrpSpPr>
          <p:grpSpPr bwMode="auto">
            <a:xfrm>
              <a:off x="3888" y="2695"/>
              <a:ext cx="1776" cy="336"/>
              <a:chOff x="3888" y="2695"/>
              <a:chExt cx="1776" cy="336"/>
            </a:xfrm>
          </p:grpSpPr>
          <p:sp>
            <p:nvSpPr>
              <p:cNvPr id="307233" name="Line 33"/>
              <p:cNvSpPr>
                <a:spLocks noChangeShapeType="1"/>
              </p:cNvSpPr>
              <p:nvPr/>
            </p:nvSpPr>
            <p:spPr bwMode="auto">
              <a:xfrm>
                <a:off x="3888" y="2695"/>
                <a:ext cx="1776" cy="0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anchor="ctr" anchorCtr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7234" name="Line 34"/>
              <p:cNvSpPr>
                <a:spLocks noChangeShapeType="1"/>
              </p:cNvSpPr>
              <p:nvPr/>
            </p:nvSpPr>
            <p:spPr bwMode="auto">
              <a:xfrm>
                <a:off x="4776" y="2695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anchor="ctr" anchorCtr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07235" name="Text Box 35"/>
          <p:cNvSpPr txBox="1">
            <a:spLocks noChangeArrowheads="1"/>
          </p:cNvSpPr>
          <p:nvPr/>
        </p:nvSpPr>
        <p:spPr bwMode="auto">
          <a:xfrm>
            <a:off x="3733800" y="5534025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 charset="0"/>
              </a:rPr>
              <a:t>normal balance</a:t>
            </a:r>
            <a:endParaRPr lang="en-US" sz="1600">
              <a:latin typeface="Arial" charset="0"/>
            </a:endParaRPr>
          </a:p>
        </p:txBody>
      </p: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4743450" y="5734050"/>
            <a:ext cx="1962150" cy="439737"/>
            <a:chOff x="2988" y="2428"/>
            <a:chExt cx="1236" cy="277"/>
          </a:xfrm>
        </p:grpSpPr>
        <p:sp>
          <p:nvSpPr>
            <p:cNvPr id="307237" name="Text Box 37"/>
            <p:cNvSpPr txBox="1">
              <a:spLocks noChangeArrowheads="1"/>
            </p:cNvSpPr>
            <p:nvPr/>
          </p:nvSpPr>
          <p:spPr bwMode="auto">
            <a:xfrm>
              <a:off x="2988" y="2474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800">
                  <a:latin typeface="Arial" charset="0"/>
                </a:rPr>
                <a:t>    </a:t>
              </a:r>
              <a:endParaRPr lang="en-US">
                <a:latin typeface="Arial" charset="0"/>
              </a:endParaRPr>
            </a:p>
          </p:txBody>
        </p:sp>
        <p:sp>
          <p:nvSpPr>
            <p:cNvPr id="307238" name="Text Box 38"/>
            <p:cNvSpPr txBox="1">
              <a:spLocks noChangeArrowheads="1"/>
            </p:cNvSpPr>
            <p:nvPr/>
          </p:nvSpPr>
          <p:spPr bwMode="auto">
            <a:xfrm>
              <a:off x="3216" y="2428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800">
                  <a:latin typeface="Arial" charset="0"/>
                </a:rPr>
                <a:t>7,108.92</a:t>
              </a:r>
            </a:p>
          </p:txBody>
        </p:sp>
      </p:grpSp>
      <p:sp>
        <p:nvSpPr>
          <p:cNvPr id="307239" name="Rectangle 39"/>
          <p:cNvSpPr>
            <a:spLocks noChangeArrowheads="1"/>
          </p:cNvSpPr>
          <p:nvPr/>
        </p:nvSpPr>
        <p:spPr bwMode="auto">
          <a:xfrm flipV="1">
            <a:off x="5257800" y="568960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Arial" charset="0"/>
                <a:sym typeface="Wingdings" charset="2"/>
              </a:rPr>
              <a:t></a:t>
            </a:r>
            <a:endParaRPr lang="en-US" sz="3200">
              <a:latin typeface="Arial" charset="0"/>
              <a:sym typeface="Wingdings" charset="2"/>
            </a:endParaRPr>
          </a:p>
        </p:txBody>
      </p: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573088" y="4013200"/>
            <a:ext cx="2819400" cy="1019175"/>
            <a:chOff x="3888" y="2389"/>
            <a:chExt cx="1776" cy="642"/>
          </a:xfrm>
        </p:grpSpPr>
        <p:sp>
          <p:nvSpPr>
            <p:cNvPr id="307208" name="Text Box 8"/>
            <p:cNvSpPr txBox="1">
              <a:spLocks noChangeArrowheads="1"/>
            </p:cNvSpPr>
            <p:nvPr/>
          </p:nvSpPr>
          <p:spPr bwMode="auto">
            <a:xfrm>
              <a:off x="4068" y="2389"/>
              <a:ext cx="1268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tIns="182880" bIns="182880" anchor="ctr" anchorCtr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>
                  <a:latin typeface="Arial" charset="0"/>
                </a:rPr>
                <a:t>Accounts Payable</a:t>
              </a:r>
            </a:p>
          </p:txBody>
        </p:sp>
        <p:grpSp>
          <p:nvGrpSpPr>
            <p:cNvPr id="10" name="Group 9"/>
            <p:cNvGrpSpPr>
              <a:grpSpLocks/>
            </p:cNvGrpSpPr>
            <p:nvPr/>
          </p:nvGrpSpPr>
          <p:grpSpPr bwMode="auto">
            <a:xfrm>
              <a:off x="3888" y="2695"/>
              <a:ext cx="1776" cy="336"/>
              <a:chOff x="3888" y="2695"/>
              <a:chExt cx="1776" cy="336"/>
            </a:xfrm>
          </p:grpSpPr>
          <p:sp>
            <p:nvSpPr>
              <p:cNvPr id="307210" name="Line 10"/>
              <p:cNvSpPr>
                <a:spLocks noChangeShapeType="1"/>
              </p:cNvSpPr>
              <p:nvPr/>
            </p:nvSpPr>
            <p:spPr bwMode="auto">
              <a:xfrm>
                <a:off x="3888" y="2695"/>
                <a:ext cx="1776" cy="0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anchor="ctr" anchorCtr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7211" name="Line 11"/>
              <p:cNvSpPr>
                <a:spLocks noChangeShapeType="1"/>
              </p:cNvSpPr>
              <p:nvPr/>
            </p:nvSpPr>
            <p:spPr bwMode="auto">
              <a:xfrm>
                <a:off x="4776" y="2695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anchor="ctr" anchorCtr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07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0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307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3" grpId="0" animBg="1" autoUpdateAnimBg="0"/>
      <p:bldP spid="307214" grpId="0" build="p" bldLvl="5" autoUpdateAnimBg="0"/>
      <p:bldP spid="307215" grpId="0" build="p" autoUpdateAnimBg="0"/>
      <p:bldP spid="307216" grpId="0" build="p" autoUpdateAnimBg="0"/>
      <p:bldP spid="307218" grpId="0" build="p" autoUpdateAnimBg="0"/>
      <p:bldP spid="307219" grpId="0" autoUpdateAnimBg="0"/>
      <p:bldP spid="307223" grpId="0" autoUpdateAnimBg="0"/>
      <p:bldP spid="307227" grpId="0" autoUpdateAnimBg="0"/>
      <p:bldP spid="307228" grpId="0" autoUpdateAnimBg="0"/>
      <p:bldP spid="307235" grpId="0" autoUpdateAnimBg="0"/>
      <p:bldP spid="307239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638175"/>
            <a:ext cx="8231187" cy="822325"/>
          </a:xfrm>
        </p:spPr>
        <p:txBody>
          <a:bodyPr>
            <a:normAutofit fontScale="90000"/>
          </a:bodyPr>
          <a:lstStyle/>
          <a:p>
            <a:r>
              <a:rPr lang="en-US"/>
              <a:t>JOURNALIZING CASH PAYMENTS ON ACCOUNT WITH  PURCHASES DISCOUNT</a:t>
            </a:r>
          </a:p>
        </p:txBody>
      </p:sp>
      <p:pic>
        <p:nvPicPr>
          <p:cNvPr id="158724" name="Picture 4" descr="D:\C21 PowerPoint\Multi_Journal\art for blue\Ch18\Ch18-02c.jpg"/>
          <p:cNvPicPr>
            <a:picLocks noChangeAspect="1" noChangeArrowheads="1"/>
          </p:cNvPicPr>
          <p:nvPr/>
        </p:nvPicPr>
        <p:blipFill>
          <a:blip r:embed="rId2"/>
          <a:srcRect l="5141" b="70197"/>
          <a:stretch>
            <a:fillRect/>
          </a:stretch>
        </p:blipFill>
        <p:spPr bwMode="auto">
          <a:xfrm>
            <a:off x="457200" y="1554162"/>
            <a:ext cx="8229600" cy="1724025"/>
          </a:xfrm>
          <a:prstGeom prst="rect">
            <a:avLst/>
          </a:prstGeom>
          <a:noFill/>
        </p:spPr>
      </p:pic>
      <p:sp>
        <p:nvSpPr>
          <p:cNvPr id="158725" name="Oval 5"/>
          <p:cNvSpPr>
            <a:spLocks noChangeArrowheads="1"/>
          </p:cNvSpPr>
          <p:nvPr/>
        </p:nvSpPr>
        <p:spPr bwMode="auto">
          <a:xfrm>
            <a:off x="7086600" y="2867025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5</a:t>
            </a:r>
            <a:endParaRPr lang="en-US"/>
          </a:p>
        </p:txBody>
      </p:sp>
      <p:sp>
        <p:nvSpPr>
          <p:cNvPr id="158726" name="Oval 6"/>
          <p:cNvSpPr>
            <a:spLocks noChangeArrowheads="1"/>
          </p:cNvSpPr>
          <p:nvPr/>
        </p:nvSpPr>
        <p:spPr bwMode="auto">
          <a:xfrm>
            <a:off x="457200" y="2316162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1</a:t>
            </a:r>
            <a:endParaRPr lang="en-US"/>
          </a:p>
        </p:txBody>
      </p:sp>
      <p:sp>
        <p:nvSpPr>
          <p:cNvPr id="158727" name="Oval 7"/>
          <p:cNvSpPr>
            <a:spLocks noChangeArrowheads="1"/>
          </p:cNvSpPr>
          <p:nvPr/>
        </p:nvSpPr>
        <p:spPr bwMode="auto">
          <a:xfrm>
            <a:off x="3276600" y="2867025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3</a:t>
            </a:r>
            <a:endParaRPr lang="en-US"/>
          </a:p>
        </p:txBody>
      </p:sp>
      <p:sp>
        <p:nvSpPr>
          <p:cNvPr id="158728" name="Oval 8"/>
          <p:cNvSpPr>
            <a:spLocks noChangeArrowheads="1"/>
          </p:cNvSpPr>
          <p:nvPr/>
        </p:nvSpPr>
        <p:spPr bwMode="auto">
          <a:xfrm>
            <a:off x="6172200" y="2867025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4</a:t>
            </a:r>
            <a:endParaRPr lang="en-US"/>
          </a:p>
        </p:txBody>
      </p:sp>
      <p:sp>
        <p:nvSpPr>
          <p:cNvPr id="158729" name="Oval 9"/>
          <p:cNvSpPr>
            <a:spLocks noChangeArrowheads="1"/>
          </p:cNvSpPr>
          <p:nvPr/>
        </p:nvSpPr>
        <p:spPr bwMode="auto">
          <a:xfrm>
            <a:off x="1676400" y="2867025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2</a:t>
            </a:r>
            <a:endParaRPr lang="en-US"/>
          </a:p>
        </p:txBody>
      </p:sp>
      <p:sp>
        <p:nvSpPr>
          <p:cNvPr id="158730" name="Text Box 10"/>
          <p:cNvSpPr txBox="1">
            <a:spLocks noChangeArrowheads="1"/>
          </p:cNvSpPr>
          <p:nvPr/>
        </p:nvSpPr>
        <p:spPr bwMode="auto">
          <a:xfrm>
            <a:off x="514350" y="4502150"/>
            <a:ext cx="3752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3.	Check Number</a:t>
            </a:r>
          </a:p>
        </p:txBody>
      </p:sp>
      <p:sp>
        <p:nvSpPr>
          <p:cNvPr id="158731" name="Text Box 11"/>
          <p:cNvSpPr txBox="1">
            <a:spLocks noChangeArrowheads="1"/>
          </p:cNvSpPr>
          <p:nvPr/>
        </p:nvSpPr>
        <p:spPr bwMode="auto">
          <a:xfrm>
            <a:off x="514350" y="3763962"/>
            <a:ext cx="1238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1. Date</a:t>
            </a:r>
          </a:p>
        </p:txBody>
      </p:sp>
      <p:sp>
        <p:nvSpPr>
          <p:cNvPr id="158732" name="Text Box 12"/>
          <p:cNvSpPr txBox="1">
            <a:spLocks noChangeArrowheads="1"/>
          </p:cNvSpPr>
          <p:nvPr/>
        </p:nvSpPr>
        <p:spPr bwMode="auto">
          <a:xfrm>
            <a:off x="514350" y="4865687"/>
            <a:ext cx="3981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4.	Purchase Invoice Amount</a:t>
            </a:r>
          </a:p>
        </p:txBody>
      </p:sp>
      <p:sp>
        <p:nvSpPr>
          <p:cNvPr id="158733" name="Text Box 13"/>
          <p:cNvSpPr txBox="1">
            <a:spLocks noChangeArrowheads="1"/>
          </p:cNvSpPr>
          <p:nvPr/>
        </p:nvSpPr>
        <p:spPr bwMode="auto">
          <a:xfrm>
            <a:off x="514350" y="4129087"/>
            <a:ext cx="2152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2.	Vendor Name</a:t>
            </a:r>
          </a:p>
        </p:txBody>
      </p:sp>
      <p:sp>
        <p:nvSpPr>
          <p:cNvPr id="158734" name="Text Box 14"/>
          <p:cNvSpPr txBox="1">
            <a:spLocks noChangeArrowheads="1"/>
          </p:cNvSpPr>
          <p:nvPr/>
        </p:nvSpPr>
        <p:spPr bwMode="auto">
          <a:xfrm>
            <a:off x="514350" y="5227637"/>
            <a:ext cx="4972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5.	Purchases Discount</a:t>
            </a:r>
          </a:p>
        </p:txBody>
      </p:sp>
      <p:sp>
        <p:nvSpPr>
          <p:cNvPr id="158735" name="Text Box 15"/>
          <p:cNvSpPr txBox="1">
            <a:spLocks noChangeArrowheads="1"/>
          </p:cNvSpPr>
          <p:nvPr/>
        </p:nvSpPr>
        <p:spPr bwMode="auto">
          <a:xfrm>
            <a:off x="7343775" y="6583362"/>
            <a:ext cx="1800225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18-2, page 462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  <p:sp>
        <p:nvSpPr>
          <p:cNvPr id="158736" name="Oval 16"/>
          <p:cNvSpPr>
            <a:spLocks noChangeArrowheads="1"/>
          </p:cNvSpPr>
          <p:nvPr/>
        </p:nvSpPr>
        <p:spPr bwMode="auto">
          <a:xfrm>
            <a:off x="7924800" y="2849562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6</a:t>
            </a:r>
            <a:endParaRPr lang="en-US"/>
          </a:p>
        </p:txBody>
      </p:sp>
      <p:sp>
        <p:nvSpPr>
          <p:cNvPr id="158737" name="Text Box 17"/>
          <p:cNvSpPr txBox="1">
            <a:spLocks noChangeArrowheads="1"/>
          </p:cNvSpPr>
          <p:nvPr/>
        </p:nvSpPr>
        <p:spPr bwMode="auto">
          <a:xfrm>
            <a:off x="515938" y="5592762"/>
            <a:ext cx="7256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6.	Purchase Invoice Amount Less the Purchases Discount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8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5" grpId="0" animBg="1" autoUpdateAnimBg="0"/>
      <p:bldP spid="158726" grpId="0" animBg="1" autoUpdateAnimBg="0"/>
      <p:bldP spid="158727" grpId="0" animBg="1" autoUpdateAnimBg="0"/>
      <p:bldP spid="158728" grpId="0" animBg="1" autoUpdateAnimBg="0"/>
      <p:bldP spid="158729" grpId="0" animBg="1" autoUpdateAnimBg="0"/>
      <p:bldP spid="158730" grpId="0" autoUpdateAnimBg="0"/>
      <p:bldP spid="158731" grpId="0" autoUpdateAnimBg="0"/>
      <p:bldP spid="158732" grpId="0" autoUpdateAnimBg="0"/>
      <p:bldP spid="158733" grpId="0" autoUpdateAnimBg="0"/>
      <p:bldP spid="158734" grpId="0" autoUpdateAnimBg="0"/>
      <p:bldP spid="158736" grpId="0" animBg="1" autoUpdateAnimBg="0"/>
      <p:bldP spid="15873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Cash Payments without Discounts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52600"/>
            <a:ext cx="7772400" cy="4267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If there are no discounts taken, the business is responsible for the full amount of the Purchase Invoice.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Credit Terms:  n/30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	(Pay the full amount of the purchase within 30 days from purchase.)</a:t>
            </a:r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000" y="5867400"/>
            <a:ext cx="193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View 18.2 Activity</a:t>
            </a:r>
            <a:endParaRPr lang="en-US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638800" y="4481512"/>
            <a:ext cx="2819400" cy="1019175"/>
            <a:chOff x="3888" y="2389"/>
            <a:chExt cx="1776" cy="642"/>
          </a:xfrm>
        </p:grpSpPr>
        <p:sp>
          <p:nvSpPr>
            <p:cNvPr id="313347" name="Text Box 3"/>
            <p:cNvSpPr txBox="1">
              <a:spLocks noChangeArrowheads="1"/>
            </p:cNvSpPr>
            <p:nvPr/>
          </p:nvSpPr>
          <p:spPr bwMode="auto">
            <a:xfrm>
              <a:off x="4476" y="2389"/>
              <a:ext cx="45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tIns="182880" bIns="182880" anchor="ctr" anchorCtr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>
                  <a:latin typeface="Arial" charset="0"/>
                </a:rPr>
                <a:t>Cash</a:t>
              </a: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888" y="2695"/>
              <a:ext cx="1776" cy="336"/>
              <a:chOff x="3888" y="2695"/>
              <a:chExt cx="1776" cy="336"/>
            </a:xfrm>
          </p:grpSpPr>
          <p:sp>
            <p:nvSpPr>
              <p:cNvPr id="313349" name="Line 5"/>
              <p:cNvSpPr>
                <a:spLocks noChangeShapeType="1"/>
              </p:cNvSpPr>
              <p:nvPr/>
            </p:nvSpPr>
            <p:spPr bwMode="auto">
              <a:xfrm>
                <a:off x="3888" y="2695"/>
                <a:ext cx="1776" cy="0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anchor="ctr" anchorCtr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3350" name="Line 6"/>
              <p:cNvSpPr>
                <a:spLocks noChangeShapeType="1"/>
              </p:cNvSpPr>
              <p:nvPr/>
            </p:nvSpPr>
            <p:spPr bwMode="auto">
              <a:xfrm>
                <a:off x="4776" y="2695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anchor="ctr" anchorCtr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381000" y="4481512"/>
            <a:ext cx="4779963" cy="1019175"/>
            <a:chOff x="3876" y="2389"/>
            <a:chExt cx="1788" cy="642"/>
          </a:xfrm>
        </p:grpSpPr>
        <p:sp>
          <p:nvSpPr>
            <p:cNvPr id="313352" name="Text Box 8"/>
            <p:cNvSpPr txBox="1">
              <a:spLocks noChangeArrowheads="1"/>
            </p:cNvSpPr>
            <p:nvPr/>
          </p:nvSpPr>
          <p:spPr bwMode="auto">
            <a:xfrm>
              <a:off x="3876" y="2389"/>
              <a:ext cx="1651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tIns="182880" bIns="182880" anchor="ctr" anchorCtr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>
                  <a:latin typeface="Arial" charset="0"/>
                </a:rPr>
                <a:t>Accounts Payable—Walter Manufacturing</a:t>
              </a:r>
              <a:endParaRPr lang="en-US" sz="1800"/>
            </a:p>
          </p:txBody>
        </p: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3888" y="2695"/>
              <a:ext cx="1776" cy="336"/>
              <a:chOff x="3888" y="2695"/>
              <a:chExt cx="1776" cy="336"/>
            </a:xfrm>
          </p:grpSpPr>
          <p:sp>
            <p:nvSpPr>
              <p:cNvPr id="313354" name="Line 10"/>
              <p:cNvSpPr>
                <a:spLocks noChangeShapeType="1"/>
              </p:cNvSpPr>
              <p:nvPr/>
            </p:nvSpPr>
            <p:spPr bwMode="auto">
              <a:xfrm>
                <a:off x="3888" y="2695"/>
                <a:ext cx="1776" cy="0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anchor="ctr" anchorCtr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3355" name="Line 11"/>
              <p:cNvSpPr>
                <a:spLocks noChangeShapeType="1"/>
              </p:cNvSpPr>
              <p:nvPr/>
            </p:nvSpPr>
            <p:spPr bwMode="auto">
              <a:xfrm>
                <a:off x="4776" y="2695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anchor="ctr" anchorCtr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13356" name="Rectangle 12"/>
          <p:cNvSpPr>
            <a:spLocks noGrp="1" noChangeArrowheads="1"/>
          </p:cNvSpPr>
          <p:nvPr>
            <p:ph type="title"/>
          </p:nvPr>
        </p:nvSpPr>
        <p:spPr>
          <a:xfrm>
            <a:off x="455613" y="1171575"/>
            <a:ext cx="8231187" cy="822325"/>
          </a:xfrm>
        </p:spPr>
        <p:txBody>
          <a:bodyPr>
            <a:normAutofit fontScale="90000"/>
          </a:bodyPr>
          <a:lstStyle/>
          <a:p>
            <a:r>
              <a:rPr lang="en-US"/>
              <a:t>JOURNALIZING CASH PAYMENTS ON ACCOUNT WITHOUT PURCHASES DISCOUNTS</a:t>
            </a:r>
          </a:p>
        </p:txBody>
      </p:sp>
      <p:sp>
        <p:nvSpPr>
          <p:cNvPr id="313357" name="Text Box 13"/>
          <p:cNvSpPr txBox="1">
            <a:spLocks noChangeArrowheads="1"/>
          </p:cNvSpPr>
          <p:nvPr/>
        </p:nvSpPr>
        <p:spPr bwMode="auto">
          <a:xfrm>
            <a:off x="457200" y="2119312"/>
            <a:ext cx="8229600" cy="701675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Arial" charset="0"/>
              </a:rPr>
              <a:t>March 10. Paid cash on account to Walter Manufacturing, $2,650.00, covering Purchase Invoice No. 192. Check No. 225.</a:t>
            </a:r>
          </a:p>
        </p:txBody>
      </p:sp>
      <p:sp>
        <p:nvSpPr>
          <p:cNvPr id="313358" name="Rectangle 14"/>
          <p:cNvSpPr>
            <a:spLocks noChangeArrowheads="1"/>
          </p:cNvSpPr>
          <p:nvPr/>
        </p:nvSpPr>
        <p:spPr bwMode="auto">
          <a:xfrm>
            <a:off x="457200" y="2957512"/>
            <a:ext cx="335280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Accounts Affected</a:t>
            </a:r>
            <a:endParaRPr lang="en-US" sz="1800" b="1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latin typeface="Arial" charset="0"/>
              </a:rPr>
              <a:t>Accounts Pay.—Walter Mfg.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latin typeface="Arial" charset="0"/>
              </a:rPr>
              <a:t>Cash</a:t>
            </a:r>
          </a:p>
        </p:txBody>
      </p:sp>
      <p:sp>
        <p:nvSpPr>
          <p:cNvPr id="313359" name="Rectangle 15"/>
          <p:cNvSpPr>
            <a:spLocks noChangeArrowheads="1"/>
          </p:cNvSpPr>
          <p:nvPr/>
        </p:nvSpPr>
        <p:spPr bwMode="auto">
          <a:xfrm>
            <a:off x="7467600" y="2951162"/>
            <a:ext cx="12954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Entered </a:t>
            </a:r>
            <a:endParaRPr lang="en-US" sz="180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Debit side 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Credit side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endParaRPr lang="en-US" sz="1800" b="1">
              <a:latin typeface="Arial" charset="0"/>
            </a:endParaRPr>
          </a:p>
        </p:txBody>
      </p:sp>
      <p:sp>
        <p:nvSpPr>
          <p:cNvPr id="313360" name="Rectangle 16"/>
          <p:cNvSpPr>
            <a:spLocks noChangeArrowheads="1"/>
          </p:cNvSpPr>
          <p:nvPr/>
        </p:nvSpPr>
        <p:spPr bwMode="auto">
          <a:xfrm>
            <a:off x="5943600" y="2957512"/>
            <a:ext cx="1295400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Change</a:t>
            </a:r>
            <a:r>
              <a:rPr lang="en-US" sz="1800">
                <a:latin typeface="Arial" charset="0"/>
              </a:rPr>
              <a:t> 	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Decreased 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Decreased</a:t>
            </a:r>
            <a:endParaRPr lang="en-US" sz="1800" b="1">
              <a:latin typeface="Arial" charset="0"/>
            </a:endParaRPr>
          </a:p>
        </p:txBody>
      </p:sp>
      <p:sp>
        <p:nvSpPr>
          <p:cNvPr id="313361" name="Text Box 17"/>
          <p:cNvSpPr txBox="1">
            <a:spLocks noChangeArrowheads="1"/>
          </p:cNvSpPr>
          <p:nvPr/>
        </p:nvSpPr>
        <p:spPr bwMode="auto">
          <a:xfrm>
            <a:off x="7343775" y="7116762"/>
            <a:ext cx="1800225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18-2, page 463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  <p:sp>
        <p:nvSpPr>
          <p:cNvPr id="313362" name="Rectangle 18"/>
          <p:cNvSpPr>
            <a:spLocks noChangeArrowheads="1"/>
          </p:cNvSpPr>
          <p:nvPr/>
        </p:nvSpPr>
        <p:spPr bwMode="auto">
          <a:xfrm>
            <a:off x="3962400" y="2957512"/>
            <a:ext cx="1676400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Classification</a:t>
            </a:r>
            <a:endParaRPr lang="en-US" sz="180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Liability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Asset</a:t>
            </a:r>
          </a:p>
        </p:txBody>
      </p:sp>
      <p:sp>
        <p:nvSpPr>
          <p:cNvPr id="313363" name="Text Box 19"/>
          <p:cNvSpPr txBox="1">
            <a:spLocks noChangeArrowheads="1"/>
          </p:cNvSpPr>
          <p:nvPr/>
        </p:nvSpPr>
        <p:spPr bwMode="auto">
          <a:xfrm>
            <a:off x="5562600" y="4935537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 charset="0"/>
              </a:rPr>
              <a:t>normal balance</a:t>
            </a:r>
            <a:endParaRPr lang="en-US" sz="1600">
              <a:latin typeface="Arial" charset="0"/>
            </a:endParaRPr>
          </a:p>
        </p:txBody>
      </p: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6572250" y="5135562"/>
            <a:ext cx="1962150" cy="439738"/>
            <a:chOff x="2988" y="2428"/>
            <a:chExt cx="1236" cy="277"/>
          </a:xfrm>
        </p:grpSpPr>
        <p:sp>
          <p:nvSpPr>
            <p:cNvPr id="313365" name="Text Box 21"/>
            <p:cNvSpPr txBox="1">
              <a:spLocks noChangeArrowheads="1"/>
            </p:cNvSpPr>
            <p:nvPr/>
          </p:nvSpPr>
          <p:spPr bwMode="auto">
            <a:xfrm>
              <a:off x="2988" y="2474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800">
                  <a:latin typeface="Arial" charset="0"/>
                </a:rPr>
                <a:t>    </a:t>
              </a:r>
              <a:endParaRPr lang="en-US">
                <a:latin typeface="Arial" charset="0"/>
              </a:endParaRPr>
            </a:p>
          </p:txBody>
        </p:sp>
        <p:sp>
          <p:nvSpPr>
            <p:cNvPr id="313366" name="Text Box 22"/>
            <p:cNvSpPr txBox="1">
              <a:spLocks noChangeArrowheads="1"/>
            </p:cNvSpPr>
            <p:nvPr/>
          </p:nvSpPr>
          <p:spPr bwMode="auto">
            <a:xfrm>
              <a:off x="3216" y="2428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800">
                  <a:latin typeface="Arial" charset="0"/>
                </a:rPr>
                <a:t>2,650.00</a:t>
              </a:r>
            </a:p>
          </p:txBody>
        </p:sp>
      </p:grpSp>
      <p:sp>
        <p:nvSpPr>
          <p:cNvPr id="313367" name="Text Box 23"/>
          <p:cNvSpPr txBox="1">
            <a:spLocks noChangeArrowheads="1"/>
          </p:cNvSpPr>
          <p:nvPr/>
        </p:nvSpPr>
        <p:spPr bwMode="auto">
          <a:xfrm>
            <a:off x="1335088" y="4935537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>
                <a:latin typeface="Arial" charset="0"/>
              </a:rPr>
              <a:t>normal balance</a:t>
            </a:r>
            <a:endParaRPr lang="en-US" sz="1600">
              <a:latin typeface="Arial" charset="0"/>
            </a:endParaRPr>
          </a:p>
        </p:txBody>
      </p:sp>
      <p:grpSp>
        <p:nvGrpSpPr>
          <p:cNvPr id="7" name="Group 24"/>
          <p:cNvGrpSpPr>
            <a:grpSpLocks/>
          </p:cNvGrpSpPr>
          <p:nvPr/>
        </p:nvGrpSpPr>
        <p:grpSpPr bwMode="auto">
          <a:xfrm>
            <a:off x="1709738" y="5135562"/>
            <a:ext cx="2597150" cy="457200"/>
            <a:chOff x="4076" y="2801"/>
            <a:chExt cx="1636" cy="288"/>
          </a:xfrm>
        </p:grpSpPr>
        <p:sp>
          <p:nvSpPr>
            <p:cNvPr id="313369" name="Text Box 25"/>
            <p:cNvSpPr txBox="1">
              <a:spLocks noChangeArrowheads="1"/>
            </p:cNvSpPr>
            <p:nvPr/>
          </p:nvSpPr>
          <p:spPr bwMode="auto">
            <a:xfrm>
              <a:off x="4076" y="2847"/>
              <a:ext cx="6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800">
                  <a:latin typeface="Arial" charset="0"/>
                </a:rPr>
                <a:t>2,650.00</a:t>
              </a:r>
              <a:endParaRPr lang="en-US">
                <a:latin typeface="Arial" charset="0"/>
              </a:endParaRPr>
            </a:p>
          </p:txBody>
        </p:sp>
        <p:sp>
          <p:nvSpPr>
            <p:cNvPr id="313370" name="Text Box 26"/>
            <p:cNvSpPr txBox="1">
              <a:spLocks noChangeArrowheads="1"/>
            </p:cNvSpPr>
            <p:nvPr/>
          </p:nvSpPr>
          <p:spPr bwMode="auto">
            <a:xfrm>
              <a:off x="5596" y="2801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endParaRPr lang="en-US">
                <a:latin typeface="Arial" charset="0"/>
              </a:endParaRPr>
            </a:p>
          </p:txBody>
        </p:sp>
      </p:grpSp>
      <p:sp>
        <p:nvSpPr>
          <p:cNvPr id="313371" name="Rectangle 27"/>
          <p:cNvSpPr>
            <a:spLocks noChangeArrowheads="1"/>
          </p:cNvSpPr>
          <p:nvPr/>
        </p:nvSpPr>
        <p:spPr bwMode="auto">
          <a:xfrm flipV="1">
            <a:off x="1371600" y="5135562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Arial" charset="0"/>
                <a:sym typeface="Wingdings" charset="2"/>
              </a:rPr>
              <a:t></a:t>
            </a:r>
            <a:endParaRPr lang="en-US" sz="3200">
              <a:latin typeface="Arial" charset="0"/>
              <a:sym typeface="Wingdings" charset="2"/>
            </a:endParaRPr>
          </a:p>
        </p:txBody>
      </p:sp>
      <p:sp>
        <p:nvSpPr>
          <p:cNvPr id="313372" name="Rectangle 28"/>
          <p:cNvSpPr>
            <a:spLocks noChangeArrowheads="1"/>
          </p:cNvSpPr>
          <p:nvPr/>
        </p:nvSpPr>
        <p:spPr bwMode="auto">
          <a:xfrm flipV="1">
            <a:off x="7086600" y="5091112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Arial" charset="0"/>
                <a:sym typeface="Wingdings" charset="2"/>
              </a:rPr>
              <a:t></a:t>
            </a:r>
            <a:endParaRPr lang="en-US" sz="3200">
              <a:latin typeface="Arial" charset="0"/>
              <a:sym typeface="Wingdings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13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13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357" grpId="0" animBg="1" autoUpdateAnimBg="0"/>
      <p:bldP spid="313358" grpId="0" build="p" bldLvl="5" autoUpdateAnimBg="0"/>
      <p:bldP spid="313359" grpId="0" build="p" autoUpdateAnimBg="0"/>
      <p:bldP spid="313360" grpId="0" build="p" autoUpdateAnimBg="0"/>
      <p:bldP spid="313362" grpId="0" build="p" autoUpdateAnimBg="0"/>
      <p:bldP spid="313363" grpId="0" autoUpdateAnimBg="0"/>
      <p:bldP spid="313367" grpId="0" autoUpdateAnimBg="0"/>
      <p:bldP spid="313371" grpId="0" autoUpdateAnimBg="0"/>
      <p:bldP spid="31337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1095375"/>
            <a:ext cx="8231187" cy="822325"/>
          </a:xfrm>
        </p:spPr>
        <p:txBody>
          <a:bodyPr>
            <a:normAutofit fontScale="90000"/>
          </a:bodyPr>
          <a:lstStyle/>
          <a:p>
            <a:r>
              <a:rPr lang="en-US"/>
              <a:t>JOURNALIZING CASH PAYMENTS ON ACCOUNT WITHOUT PURCHASES DISCOUNTS</a:t>
            </a:r>
          </a:p>
        </p:txBody>
      </p:sp>
      <p:pic>
        <p:nvPicPr>
          <p:cNvPr id="159748" name="Picture 4" descr="D:\C21 PowerPoint\Multi_Journal\art for blue\Ch18\Ch18-02d.jpg"/>
          <p:cNvPicPr>
            <a:picLocks noChangeAspect="1" noChangeArrowheads="1"/>
          </p:cNvPicPr>
          <p:nvPr/>
        </p:nvPicPr>
        <p:blipFill>
          <a:blip r:embed="rId2"/>
          <a:srcRect l="1389" b="71469"/>
          <a:stretch>
            <a:fillRect/>
          </a:stretch>
        </p:blipFill>
        <p:spPr bwMode="auto">
          <a:xfrm>
            <a:off x="401638" y="2011362"/>
            <a:ext cx="8162925" cy="1531938"/>
          </a:xfrm>
          <a:prstGeom prst="rect">
            <a:avLst/>
          </a:prstGeom>
          <a:noFill/>
        </p:spPr>
      </p:pic>
      <p:sp>
        <p:nvSpPr>
          <p:cNvPr id="159749" name="Oval 5"/>
          <p:cNvSpPr>
            <a:spLocks noChangeArrowheads="1"/>
          </p:cNvSpPr>
          <p:nvPr/>
        </p:nvSpPr>
        <p:spPr bwMode="auto">
          <a:xfrm>
            <a:off x="7772400" y="3306762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5</a:t>
            </a:r>
            <a:endParaRPr lang="en-US"/>
          </a:p>
        </p:txBody>
      </p:sp>
      <p:sp>
        <p:nvSpPr>
          <p:cNvPr id="159750" name="Oval 6"/>
          <p:cNvSpPr>
            <a:spLocks noChangeArrowheads="1"/>
          </p:cNvSpPr>
          <p:nvPr/>
        </p:nvSpPr>
        <p:spPr bwMode="auto">
          <a:xfrm>
            <a:off x="228600" y="2697162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1</a:t>
            </a:r>
            <a:endParaRPr lang="en-US"/>
          </a:p>
        </p:txBody>
      </p:sp>
      <p:sp>
        <p:nvSpPr>
          <p:cNvPr id="159751" name="Oval 7"/>
          <p:cNvSpPr>
            <a:spLocks noChangeArrowheads="1"/>
          </p:cNvSpPr>
          <p:nvPr/>
        </p:nvSpPr>
        <p:spPr bwMode="auto">
          <a:xfrm>
            <a:off x="3276600" y="3306762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3</a:t>
            </a:r>
            <a:endParaRPr lang="en-US"/>
          </a:p>
        </p:txBody>
      </p:sp>
      <p:sp>
        <p:nvSpPr>
          <p:cNvPr id="159752" name="Oval 8"/>
          <p:cNvSpPr>
            <a:spLocks noChangeArrowheads="1"/>
          </p:cNvSpPr>
          <p:nvPr/>
        </p:nvSpPr>
        <p:spPr bwMode="auto">
          <a:xfrm>
            <a:off x="6019800" y="3306762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4</a:t>
            </a:r>
            <a:endParaRPr lang="en-US"/>
          </a:p>
        </p:txBody>
      </p:sp>
      <p:sp>
        <p:nvSpPr>
          <p:cNvPr id="159753" name="Oval 9"/>
          <p:cNvSpPr>
            <a:spLocks noChangeArrowheads="1"/>
          </p:cNvSpPr>
          <p:nvPr/>
        </p:nvSpPr>
        <p:spPr bwMode="auto">
          <a:xfrm>
            <a:off x="1828800" y="3306762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2</a:t>
            </a:r>
            <a:endParaRPr lang="en-US"/>
          </a:p>
        </p:txBody>
      </p:sp>
      <p:sp>
        <p:nvSpPr>
          <p:cNvPr id="159754" name="Text Box 10"/>
          <p:cNvSpPr txBox="1">
            <a:spLocks noChangeArrowheads="1"/>
          </p:cNvSpPr>
          <p:nvPr/>
        </p:nvSpPr>
        <p:spPr bwMode="auto">
          <a:xfrm>
            <a:off x="514350" y="4959350"/>
            <a:ext cx="3752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3.	Check Number</a:t>
            </a:r>
          </a:p>
        </p:txBody>
      </p:sp>
      <p:sp>
        <p:nvSpPr>
          <p:cNvPr id="159755" name="Text Box 11"/>
          <p:cNvSpPr txBox="1">
            <a:spLocks noChangeArrowheads="1"/>
          </p:cNvSpPr>
          <p:nvPr/>
        </p:nvSpPr>
        <p:spPr bwMode="auto">
          <a:xfrm>
            <a:off x="514350" y="4221162"/>
            <a:ext cx="1238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1. Date</a:t>
            </a:r>
          </a:p>
        </p:txBody>
      </p:sp>
      <p:sp>
        <p:nvSpPr>
          <p:cNvPr id="159756" name="Text Box 12"/>
          <p:cNvSpPr txBox="1">
            <a:spLocks noChangeArrowheads="1"/>
          </p:cNvSpPr>
          <p:nvPr/>
        </p:nvSpPr>
        <p:spPr bwMode="auto">
          <a:xfrm>
            <a:off x="514350" y="5322887"/>
            <a:ext cx="4972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4.	Total Purchase Invoice Amount</a:t>
            </a:r>
          </a:p>
        </p:txBody>
      </p:sp>
      <p:sp>
        <p:nvSpPr>
          <p:cNvPr id="159757" name="Text Box 13"/>
          <p:cNvSpPr txBox="1">
            <a:spLocks noChangeArrowheads="1"/>
          </p:cNvSpPr>
          <p:nvPr/>
        </p:nvSpPr>
        <p:spPr bwMode="auto">
          <a:xfrm>
            <a:off x="514350" y="4586287"/>
            <a:ext cx="2152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2.	Vendor Name</a:t>
            </a:r>
          </a:p>
        </p:txBody>
      </p:sp>
      <p:sp>
        <p:nvSpPr>
          <p:cNvPr id="159758" name="Text Box 14"/>
          <p:cNvSpPr txBox="1">
            <a:spLocks noChangeArrowheads="1"/>
          </p:cNvSpPr>
          <p:nvPr/>
        </p:nvSpPr>
        <p:spPr bwMode="auto">
          <a:xfrm>
            <a:off x="514350" y="5684837"/>
            <a:ext cx="4591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5.	Total Purchase Invoice Amount</a:t>
            </a:r>
          </a:p>
        </p:txBody>
      </p:sp>
      <p:sp>
        <p:nvSpPr>
          <p:cNvPr id="159759" name="Text Box 15"/>
          <p:cNvSpPr txBox="1">
            <a:spLocks noChangeArrowheads="1"/>
          </p:cNvSpPr>
          <p:nvPr/>
        </p:nvSpPr>
        <p:spPr bwMode="auto">
          <a:xfrm>
            <a:off x="7343775" y="7040562"/>
            <a:ext cx="1800225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18-2, page 463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9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9" grpId="0" animBg="1" autoUpdateAnimBg="0"/>
      <p:bldP spid="159750" grpId="0" animBg="1" autoUpdateAnimBg="0"/>
      <p:bldP spid="159751" grpId="0" animBg="1" autoUpdateAnimBg="0"/>
      <p:bldP spid="159752" grpId="0" animBg="1" autoUpdateAnimBg="0"/>
      <p:bldP spid="159753" grpId="0" animBg="1" autoUpdateAnimBg="0"/>
      <p:bldP spid="159754" grpId="0" autoUpdateAnimBg="0"/>
      <p:bldP spid="159755" grpId="0" autoUpdateAnimBg="0"/>
      <p:bldP spid="159756" grpId="0" autoUpdateAnimBg="0"/>
      <p:bldP spid="159757" grpId="0" autoUpdateAnimBg="0"/>
      <p:bldP spid="15975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Words to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054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3600" b="1" dirty="0" smtClean="0"/>
              <a:t>Cash Payments Journal </a:t>
            </a:r>
          </a:p>
          <a:p>
            <a:pPr>
              <a:lnSpc>
                <a:spcPct val="150000"/>
              </a:lnSpc>
            </a:pPr>
            <a:r>
              <a:rPr lang="en-US" sz="3600" b="1" dirty="0" smtClean="0"/>
              <a:t>List Price</a:t>
            </a:r>
          </a:p>
          <a:p>
            <a:pPr>
              <a:lnSpc>
                <a:spcPct val="150000"/>
              </a:lnSpc>
            </a:pPr>
            <a:r>
              <a:rPr lang="en-US" sz="3600" b="1" dirty="0" smtClean="0"/>
              <a:t>Trade Discount</a:t>
            </a:r>
          </a:p>
          <a:p>
            <a:pPr>
              <a:lnSpc>
                <a:spcPct val="150000"/>
              </a:lnSpc>
            </a:pPr>
            <a:r>
              <a:rPr lang="en-US" sz="3600" b="1" dirty="0" smtClean="0"/>
              <a:t>Cash Discount</a:t>
            </a:r>
          </a:p>
          <a:p>
            <a:pPr>
              <a:lnSpc>
                <a:spcPct val="150000"/>
              </a:lnSpc>
            </a:pPr>
            <a:r>
              <a:rPr lang="en-US" sz="3600" b="1" dirty="0" smtClean="0"/>
              <a:t>Purchases Discount</a:t>
            </a:r>
          </a:p>
          <a:p>
            <a:pPr>
              <a:lnSpc>
                <a:spcPct val="150000"/>
              </a:lnSpc>
            </a:pPr>
            <a:r>
              <a:rPr lang="en-US" sz="3600" b="1" dirty="0" smtClean="0"/>
              <a:t>Contra Account</a:t>
            </a:r>
            <a:endParaRPr lang="en-US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Journalizing Cash Payments for Expenses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8153400" cy="4572000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Record all cash payments by the business in the cash payments journal.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Most cash payments are for: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en-US" dirty="0" smtClean="0"/>
              <a:t>Expenses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en-US" dirty="0" smtClean="0"/>
              <a:t>Cash Purchases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r>
              <a:rPr lang="en-US" dirty="0" smtClean="0"/>
              <a:t>Payments to Vendors</a:t>
            </a:r>
          </a:p>
          <a:p>
            <a:pPr marL="514350" indent="-514350">
              <a:spcBef>
                <a:spcPts val="0"/>
              </a:spcBef>
              <a:buAutoNum type="arabicParenR"/>
            </a:pPr>
            <a:endParaRPr lang="en-US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en-US" dirty="0" smtClean="0"/>
              <a:t>All cash payments are recorded in the </a:t>
            </a:r>
            <a:r>
              <a:rPr lang="en-US" dirty="0" smtClean="0">
                <a:solidFill>
                  <a:srgbClr val="FF0000"/>
                </a:solidFill>
              </a:rPr>
              <a:t>Cash Credit Column</a:t>
            </a:r>
            <a:r>
              <a:rPr lang="en-US" dirty="0" smtClean="0"/>
              <a:t>.</a:t>
            </a:r>
          </a:p>
          <a:p>
            <a:pPr marL="514350" indent="-514350">
              <a:spcBef>
                <a:spcPts val="0"/>
              </a:spcBef>
              <a:buNone/>
            </a:pPr>
            <a:endParaRPr lang="en-US" dirty="0" smtClean="0"/>
          </a:p>
          <a:p>
            <a:pPr marL="514350" indent="-514350">
              <a:spcBef>
                <a:spcPts val="0"/>
              </a:spcBef>
              <a:buNone/>
            </a:pPr>
            <a:r>
              <a:rPr lang="en-US" dirty="0" smtClean="0"/>
              <a:t>If the payment does not occur often and is not named in a special amount column, the payment is recorded in the </a:t>
            </a:r>
            <a:r>
              <a:rPr lang="en-US" dirty="0" smtClean="0">
                <a:solidFill>
                  <a:srgbClr val="FF0000"/>
                </a:solidFill>
              </a:rPr>
              <a:t>General Debit and Credit Columns.  </a:t>
            </a:r>
            <a:r>
              <a:rPr lang="en-US" dirty="0" smtClean="0"/>
              <a:t>If the payment involves a discount or another special amount it is recorded in the </a:t>
            </a:r>
            <a:r>
              <a:rPr lang="en-US" dirty="0" smtClean="0">
                <a:solidFill>
                  <a:srgbClr val="FF0000"/>
                </a:solidFill>
              </a:rPr>
              <a:t>Accounts Payable Debit Column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10000" y="4144962"/>
            <a:ext cx="2819400" cy="1019175"/>
            <a:chOff x="3888" y="2389"/>
            <a:chExt cx="1776" cy="642"/>
          </a:xfrm>
        </p:grpSpPr>
        <p:sp>
          <p:nvSpPr>
            <p:cNvPr id="308227" name="Text Box 3"/>
            <p:cNvSpPr txBox="1">
              <a:spLocks noChangeArrowheads="1"/>
            </p:cNvSpPr>
            <p:nvPr/>
          </p:nvSpPr>
          <p:spPr bwMode="auto">
            <a:xfrm>
              <a:off x="4476" y="2389"/>
              <a:ext cx="45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tIns="182880" bIns="182880" anchor="ctr" anchorCtr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>
                  <a:latin typeface="Arial" charset="0"/>
                </a:rPr>
                <a:t>Cash</a:t>
              </a: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888" y="2695"/>
              <a:ext cx="1776" cy="336"/>
              <a:chOff x="3888" y="2695"/>
              <a:chExt cx="1776" cy="336"/>
            </a:xfrm>
          </p:grpSpPr>
          <p:sp>
            <p:nvSpPr>
              <p:cNvPr id="308229" name="Line 5"/>
              <p:cNvSpPr>
                <a:spLocks noChangeShapeType="1"/>
              </p:cNvSpPr>
              <p:nvPr/>
            </p:nvSpPr>
            <p:spPr bwMode="auto">
              <a:xfrm>
                <a:off x="3888" y="2695"/>
                <a:ext cx="1776" cy="0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anchor="ctr" anchorCtr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8230" name="Line 6"/>
              <p:cNvSpPr>
                <a:spLocks noChangeShapeType="1"/>
              </p:cNvSpPr>
              <p:nvPr/>
            </p:nvSpPr>
            <p:spPr bwMode="auto">
              <a:xfrm>
                <a:off x="4776" y="2695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anchor="ctr" anchorCtr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573088" y="4144962"/>
            <a:ext cx="2819400" cy="1019175"/>
            <a:chOff x="3888" y="2389"/>
            <a:chExt cx="1776" cy="642"/>
          </a:xfrm>
        </p:grpSpPr>
        <p:sp>
          <p:nvSpPr>
            <p:cNvPr id="308232" name="Text Box 8"/>
            <p:cNvSpPr txBox="1">
              <a:spLocks noChangeArrowheads="1"/>
            </p:cNvSpPr>
            <p:nvPr/>
          </p:nvSpPr>
          <p:spPr bwMode="auto">
            <a:xfrm>
              <a:off x="4192" y="2389"/>
              <a:ext cx="1020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tIns="182880" bIns="182880" anchor="ctr" anchorCtr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>
                  <a:latin typeface="Arial" charset="0"/>
                </a:rPr>
                <a:t>Rent Expense</a:t>
              </a:r>
            </a:p>
          </p:txBody>
        </p: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3888" y="2695"/>
              <a:ext cx="1776" cy="336"/>
              <a:chOff x="3888" y="2695"/>
              <a:chExt cx="1776" cy="336"/>
            </a:xfrm>
          </p:grpSpPr>
          <p:sp>
            <p:nvSpPr>
              <p:cNvPr id="308234" name="Line 10"/>
              <p:cNvSpPr>
                <a:spLocks noChangeShapeType="1"/>
              </p:cNvSpPr>
              <p:nvPr/>
            </p:nvSpPr>
            <p:spPr bwMode="auto">
              <a:xfrm>
                <a:off x="3888" y="2695"/>
                <a:ext cx="1776" cy="0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anchor="ctr" anchorCtr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8235" name="Line 11"/>
              <p:cNvSpPr>
                <a:spLocks noChangeShapeType="1"/>
              </p:cNvSpPr>
              <p:nvPr/>
            </p:nvSpPr>
            <p:spPr bwMode="auto">
              <a:xfrm>
                <a:off x="4776" y="2695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anchor="ctr" anchorCtr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08236" name="Rectangle 1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JOURNALIZING CASH PAYMENTS FOR EXPENSES</a:t>
            </a:r>
          </a:p>
        </p:txBody>
      </p:sp>
      <p:sp>
        <p:nvSpPr>
          <p:cNvPr id="308237" name="Text Box 13"/>
          <p:cNvSpPr txBox="1">
            <a:spLocks noChangeArrowheads="1"/>
          </p:cNvSpPr>
          <p:nvPr/>
        </p:nvSpPr>
        <p:spPr bwMode="auto">
          <a:xfrm>
            <a:off x="457200" y="1782762"/>
            <a:ext cx="8229600" cy="396875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Arial" charset="0"/>
              </a:rPr>
              <a:t>March 1. Paid cash for rent, $4,000.00. Check No. 214.</a:t>
            </a:r>
          </a:p>
        </p:txBody>
      </p:sp>
      <p:sp>
        <p:nvSpPr>
          <p:cNvPr id="308238" name="Rectangle 14"/>
          <p:cNvSpPr>
            <a:spLocks noChangeArrowheads="1"/>
          </p:cNvSpPr>
          <p:nvPr/>
        </p:nvSpPr>
        <p:spPr bwMode="auto">
          <a:xfrm>
            <a:off x="457200" y="2620962"/>
            <a:ext cx="2819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Accounts Affected</a:t>
            </a:r>
            <a:endParaRPr lang="en-US" sz="1800" b="1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latin typeface="Arial" charset="0"/>
              </a:rPr>
              <a:t>Rent Expense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latin typeface="Arial" charset="0"/>
              </a:rPr>
              <a:t>Cash</a:t>
            </a:r>
          </a:p>
        </p:txBody>
      </p:sp>
      <p:sp>
        <p:nvSpPr>
          <p:cNvPr id="308239" name="Rectangle 15"/>
          <p:cNvSpPr>
            <a:spLocks noChangeArrowheads="1"/>
          </p:cNvSpPr>
          <p:nvPr/>
        </p:nvSpPr>
        <p:spPr bwMode="auto">
          <a:xfrm>
            <a:off x="7373938" y="2614612"/>
            <a:ext cx="12954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Entered </a:t>
            </a:r>
            <a:endParaRPr lang="en-US" sz="180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Debit side 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Credit side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endParaRPr lang="en-US" sz="1800" b="1">
              <a:latin typeface="Arial" charset="0"/>
            </a:endParaRPr>
          </a:p>
        </p:txBody>
      </p:sp>
      <p:sp>
        <p:nvSpPr>
          <p:cNvPr id="308240" name="Rectangle 16"/>
          <p:cNvSpPr>
            <a:spLocks noChangeArrowheads="1"/>
          </p:cNvSpPr>
          <p:nvPr/>
        </p:nvSpPr>
        <p:spPr bwMode="auto">
          <a:xfrm>
            <a:off x="5697538" y="2620962"/>
            <a:ext cx="1295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Change</a:t>
            </a:r>
            <a:r>
              <a:rPr lang="en-US" sz="1800">
                <a:latin typeface="Arial" charset="0"/>
              </a:rPr>
              <a:t> 	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Increased 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Decreased</a:t>
            </a:r>
            <a:endParaRPr lang="en-US" sz="1800" b="1">
              <a:latin typeface="Arial" charset="0"/>
            </a:endParaRPr>
          </a:p>
        </p:txBody>
      </p:sp>
      <p:sp>
        <p:nvSpPr>
          <p:cNvPr id="308241" name="Text Box 17"/>
          <p:cNvSpPr txBox="1">
            <a:spLocks noChangeArrowheads="1"/>
          </p:cNvSpPr>
          <p:nvPr/>
        </p:nvSpPr>
        <p:spPr bwMode="auto">
          <a:xfrm>
            <a:off x="7343775" y="7116762"/>
            <a:ext cx="1800225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18-2, page 460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  <p:sp>
        <p:nvSpPr>
          <p:cNvPr id="308242" name="Rectangle 18"/>
          <p:cNvSpPr>
            <a:spLocks noChangeArrowheads="1"/>
          </p:cNvSpPr>
          <p:nvPr/>
        </p:nvSpPr>
        <p:spPr bwMode="auto">
          <a:xfrm>
            <a:off x="3640138" y="2620962"/>
            <a:ext cx="1676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Classification</a:t>
            </a:r>
            <a:endParaRPr lang="en-US" sz="180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Expense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Asset</a:t>
            </a:r>
          </a:p>
        </p:txBody>
      </p:sp>
      <p:sp>
        <p:nvSpPr>
          <p:cNvPr id="308243" name="Text Box 19"/>
          <p:cNvSpPr txBox="1">
            <a:spLocks noChangeArrowheads="1"/>
          </p:cNvSpPr>
          <p:nvPr/>
        </p:nvSpPr>
        <p:spPr bwMode="auto">
          <a:xfrm>
            <a:off x="3733800" y="4598987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 charset="0"/>
              </a:rPr>
              <a:t>normal balance</a:t>
            </a:r>
            <a:endParaRPr lang="en-US" sz="1600">
              <a:latin typeface="Arial" charset="0"/>
            </a:endParaRPr>
          </a:p>
        </p:txBody>
      </p: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4743450" y="4799012"/>
            <a:ext cx="1962150" cy="439738"/>
            <a:chOff x="2988" y="2428"/>
            <a:chExt cx="1236" cy="277"/>
          </a:xfrm>
        </p:grpSpPr>
        <p:sp>
          <p:nvSpPr>
            <p:cNvPr id="308245" name="Text Box 21"/>
            <p:cNvSpPr txBox="1">
              <a:spLocks noChangeArrowheads="1"/>
            </p:cNvSpPr>
            <p:nvPr/>
          </p:nvSpPr>
          <p:spPr bwMode="auto">
            <a:xfrm>
              <a:off x="2988" y="2474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800">
                  <a:latin typeface="Arial" charset="0"/>
                </a:rPr>
                <a:t>    </a:t>
              </a:r>
              <a:endParaRPr lang="en-US">
                <a:latin typeface="Arial" charset="0"/>
              </a:endParaRPr>
            </a:p>
          </p:txBody>
        </p:sp>
        <p:sp>
          <p:nvSpPr>
            <p:cNvPr id="308246" name="Text Box 22"/>
            <p:cNvSpPr txBox="1">
              <a:spLocks noChangeArrowheads="1"/>
            </p:cNvSpPr>
            <p:nvPr/>
          </p:nvSpPr>
          <p:spPr bwMode="auto">
            <a:xfrm>
              <a:off x="3216" y="2428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800">
                  <a:latin typeface="Arial" charset="0"/>
                </a:rPr>
                <a:t>4,000.00</a:t>
              </a:r>
            </a:p>
          </p:txBody>
        </p:sp>
      </p:grpSp>
      <p:sp>
        <p:nvSpPr>
          <p:cNvPr id="308247" name="Text Box 23"/>
          <p:cNvSpPr txBox="1">
            <a:spLocks noChangeArrowheads="1"/>
          </p:cNvSpPr>
          <p:nvPr/>
        </p:nvSpPr>
        <p:spPr bwMode="auto">
          <a:xfrm>
            <a:off x="496888" y="4598987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 charset="0"/>
              </a:rPr>
              <a:t>normal balance</a:t>
            </a:r>
            <a:endParaRPr lang="en-US" sz="1600">
              <a:latin typeface="Arial" charset="0"/>
            </a:endParaRPr>
          </a:p>
        </p:txBody>
      </p:sp>
      <p:grpSp>
        <p:nvGrpSpPr>
          <p:cNvPr id="7" name="Group 24"/>
          <p:cNvGrpSpPr>
            <a:grpSpLocks/>
          </p:cNvGrpSpPr>
          <p:nvPr/>
        </p:nvGrpSpPr>
        <p:grpSpPr bwMode="auto">
          <a:xfrm>
            <a:off x="871538" y="4799012"/>
            <a:ext cx="2597150" cy="457200"/>
            <a:chOff x="4076" y="2801"/>
            <a:chExt cx="1636" cy="288"/>
          </a:xfrm>
        </p:grpSpPr>
        <p:sp>
          <p:nvSpPr>
            <p:cNvPr id="308249" name="Text Box 25"/>
            <p:cNvSpPr txBox="1">
              <a:spLocks noChangeArrowheads="1"/>
            </p:cNvSpPr>
            <p:nvPr/>
          </p:nvSpPr>
          <p:spPr bwMode="auto">
            <a:xfrm>
              <a:off x="4076" y="2847"/>
              <a:ext cx="6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800">
                  <a:latin typeface="Arial" charset="0"/>
                </a:rPr>
                <a:t>4,000.00</a:t>
              </a:r>
              <a:endParaRPr lang="en-US">
                <a:latin typeface="Arial" charset="0"/>
              </a:endParaRPr>
            </a:p>
          </p:txBody>
        </p:sp>
        <p:sp>
          <p:nvSpPr>
            <p:cNvPr id="308250" name="Text Box 26"/>
            <p:cNvSpPr txBox="1">
              <a:spLocks noChangeArrowheads="1"/>
            </p:cNvSpPr>
            <p:nvPr/>
          </p:nvSpPr>
          <p:spPr bwMode="auto">
            <a:xfrm>
              <a:off x="5596" y="2801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endParaRPr lang="en-US">
                <a:latin typeface="Arial" charset="0"/>
              </a:endParaRPr>
            </a:p>
          </p:txBody>
        </p:sp>
      </p:grpSp>
      <p:sp>
        <p:nvSpPr>
          <p:cNvPr id="308251" name="Rectangle 27"/>
          <p:cNvSpPr>
            <a:spLocks noChangeArrowheads="1"/>
          </p:cNvSpPr>
          <p:nvPr/>
        </p:nvSpPr>
        <p:spPr bwMode="auto">
          <a:xfrm>
            <a:off x="533400" y="4754562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Arial" charset="0"/>
                <a:sym typeface="Wingdings" charset="2"/>
              </a:rPr>
              <a:t></a:t>
            </a:r>
            <a:endParaRPr lang="en-US" sz="3200">
              <a:latin typeface="Arial" charset="0"/>
              <a:sym typeface="Wingdings" charset="2"/>
            </a:endParaRPr>
          </a:p>
        </p:txBody>
      </p:sp>
      <p:sp>
        <p:nvSpPr>
          <p:cNvPr id="308252" name="Rectangle 28"/>
          <p:cNvSpPr>
            <a:spLocks noChangeArrowheads="1"/>
          </p:cNvSpPr>
          <p:nvPr/>
        </p:nvSpPr>
        <p:spPr bwMode="auto">
          <a:xfrm flipV="1">
            <a:off x="5257800" y="4754562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Arial" charset="0"/>
                <a:sym typeface="Wingdings" charset="2"/>
              </a:rPr>
              <a:t></a:t>
            </a:r>
            <a:endParaRPr lang="en-US" sz="3200">
              <a:latin typeface="Arial" charset="0"/>
              <a:sym typeface="Wingdings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08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08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37" grpId="0" animBg="1" autoUpdateAnimBg="0"/>
      <p:bldP spid="308238" grpId="0" build="p" bldLvl="5" autoUpdateAnimBg="0"/>
      <p:bldP spid="308239" grpId="0" build="p" autoUpdateAnimBg="0"/>
      <p:bldP spid="308240" grpId="0" build="p" autoUpdateAnimBg="0"/>
      <p:bldP spid="308242" grpId="0" build="p" autoUpdateAnimBg="0"/>
      <p:bldP spid="308243" grpId="0" autoUpdateAnimBg="0"/>
      <p:bldP spid="308247" grpId="0" autoUpdateAnimBg="0"/>
      <p:bldP spid="308251" grpId="0" autoUpdateAnimBg="0"/>
      <p:bldP spid="30825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JOURNALIZING CASH PAYMENTS FOR</a:t>
            </a:r>
            <a:r>
              <a:rPr lang="en-US" dirty="0" smtClean="0"/>
              <a:t> EXPENSES</a:t>
            </a:r>
            <a:endParaRPr lang="en-US" dirty="0"/>
          </a:p>
        </p:txBody>
      </p:sp>
      <p:pic>
        <p:nvPicPr>
          <p:cNvPr id="156676" name="Picture 4" descr="D:\C21 PowerPoint\Multi_Journal\art for blue\Ch18\Ch18-02a.jpg"/>
          <p:cNvPicPr>
            <a:picLocks noChangeAspect="1" noChangeArrowheads="1"/>
          </p:cNvPicPr>
          <p:nvPr/>
        </p:nvPicPr>
        <p:blipFill>
          <a:blip r:embed="rId2"/>
          <a:srcRect l="2336" b="58664"/>
          <a:stretch>
            <a:fillRect/>
          </a:stretch>
        </p:blipFill>
        <p:spPr bwMode="auto">
          <a:xfrm>
            <a:off x="457200" y="1706562"/>
            <a:ext cx="8229600" cy="2460625"/>
          </a:xfrm>
          <a:prstGeom prst="rect">
            <a:avLst/>
          </a:prstGeom>
          <a:noFill/>
        </p:spPr>
      </p:pic>
      <p:sp>
        <p:nvSpPr>
          <p:cNvPr id="156677" name="Oval 5"/>
          <p:cNvSpPr>
            <a:spLocks noChangeArrowheads="1"/>
          </p:cNvSpPr>
          <p:nvPr/>
        </p:nvSpPr>
        <p:spPr bwMode="auto">
          <a:xfrm>
            <a:off x="7924800" y="4144962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5</a:t>
            </a:r>
            <a:endParaRPr lang="en-US"/>
          </a:p>
        </p:txBody>
      </p:sp>
      <p:sp>
        <p:nvSpPr>
          <p:cNvPr id="156678" name="Oval 6"/>
          <p:cNvSpPr>
            <a:spLocks noChangeArrowheads="1"/>
          </p:cNvSpPr>
          <p:nvPr/>
        </p:nvSpPr>
        <p:spPr bwMode="auto">
          <a:xfrm>
            <a:off x="228600" y="3382962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1</a:t>
            </a:r>
            <a:endParaRPr lang="en-US"/>
          </a:p>
        </p:txBody>
      </p:sp>
      <p:sp>
        <p:nvSpPr>
          <p:cNvPr id="156679" name="Oval 7"/>
          <p:cNvSpPr>
            <a:spLocks noChangeArrowheads="1"/>
          </p:cNvSpPr>
          <p:nvPr/>
        </p:nvSpPr>
        <p:spPr bwMode="auto">
          <a:xfrm>
            <a:off x="3276600" y="4144962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3</a:t>
            </a:r>
            <a:endParaRPr lang="en-US"/>
          </a:p>
        </p:txBody>
      </p:sp>
      <p:sp>
        <p:nvSpPr>
          <p:cNvPr id="156680" name="Oval 8"/>
          <p:cNvSpPr>
            <a:spLocks noChangeArrowheads="1"/>
          </p:cNvSpPr>
          <p:nvPr/>
        </p:nvSpPr>
        <p:spPr bwMode="auto">
          <a:xfrm>
            <a:off x="4343400" y="4144962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4</a:t>
            </a:r>
            <a:endParaRPr lang="en-US"/>
          </a:p>
        </p:txBody>
      </p:sp>
      <p:sp>
        <p:nvSpPr>
          <p:cNvPr id="156681" name="Oval 9"/>
          <p:cNvSpPr>
            <a:spLocks noChangeArrowheads="1"/>
          </p:cNvSpPr>
          <p:nvPr/>
        </p:nvSpPr>
        <p:spPr bwMode="auto">
          <a:xfrm>
            <a:off x="1219200" y="3306762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2</a:t>
            </a:r>
            <a:endParaRPr lang="en-US"/>
          </a:p>
        </p:txBody>
      </p:sp>
      <p:sp>
        <p:nvSpPr>
          <p:cNvPr id="156682" name="Text Box 10"/>
          <p:cNvSpPr txBox="1">
            <a:spLocks noChangeArrowheads="1"/>
          </p:cNvSpPr>
          <p:nvPr/>
        </p:nvSpPr>
        <p:spPr bwMode="auto">
          <a:xfrm>
            <a:off x="514350" y="5035550"/>
            <a:ext cx="3752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3.	Check Number</a:t>
            </a:r>
          </a:p>
        </p:txBody>
      </p:sp>
      <p:sp>
        <p:nvSpPr>
          <p:cNvPr id="156683" name="Text Box 11"/>
          <p:cNvSpPr txBox="1">
            <a:spLocks noChangeArrowheads="1"/>
          </p:cNvSpPr>
          <p:nvPr/>
        </p:nvSpPr>
        <p:spPr bwMode="auto">
          <a:xfrm>
            <a:off x="514350" y="4297362"/>
            <a:ext cx="1238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1. Date</a:t>
            </a:r>
          </a:p>
        </p:txBody>
      </p:sp>
      <p:sp>
        <p:nvSpPr>
          <p:cNvPr id="156684" name="Text Box 12"/>
          <p:cNvSpPr txBox="1">
            <a:spLocks noChangeArrowheads="1"/>
          </p:cNvSpPr>
          <p:nvPr/>
        </p:nvSpPr>
        <p:spPr bwMode="auto">
          <a:xfrm>
            <a:off x="514350" y="5399087"/>
            <a:ext cx="3981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4.	Debit</a:t>
            </a:r>
          </a:p>
        </p:txBody>
      </p:sp>
      <p:sp>
        <p:nvSpPr>
          <p:cNvPr id="156685" name="Text Box 13"/>
          <p:cNvSpPr txBox="1">
            <a:spLocks noChangeArrowheads="1"/>
          </p:cNvSpPr>
          <p:nvPr/>
        </p:nvSpPr>
        <p:spPr bwMode="auto">
          <a:xfrm>
            <a:off x="514350" y="4662487"/>
            <a:ext cx="2152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2.	Account Title</a:t>
            </a:r>
          </a:p>
        </p:txBody>
      </p:sp>
      <p:sp>
        <p:nvSpPr>
          <p:cNvPr id="156686" name="Text Box 14"/>
          <p:cNvSpPr txBox="1">
            <a:spLocks noChangeArrowheads="1"/>
          </p:cNvSpPr>
          <p:nvPr/>
        </p:nvSpPr>
        <p:spPr bwMode="auto">
          <a:xfrm>
            <a:off x="514350" y="5761037"/>
            <a:ext cx="2533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5.	Credit</a:t>
            </a:r>
          </a:p>
        </p:txBody>
      </p:sp>
      <p:sp>
        <p:nvSpPr>
          <p:cNvPr id="156687" name="Text Box 15"/>
          <p:cNvSpPr txBox="1">
            <a:spLocks noChangeArrowheads="1"/>
          </p:cNvSpPr>
          <p:nvPr/>
        </p:nvSpPr>
        <p:spPr bwMode="auto">
          <a:xfrm>
            <a:off x="7343775" y="6735762"/>
            <a:ext cx="1800225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18-2, page 460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7" grpId="0" animBg="1" autoUpdateAnimBg="0"/>
      <p:bldP spid="156678" grpId="0" animBg="1" autoUpdateAnimBg="0"/>
      <p:bldP spid="156679" grpId="0" animBg="1" autoUpdateAnimBg="0"/>
      <p:bldP spid="156680" grpId="0" animBg="1" autoUpdateAnimBg="0"/>
      <p:bldP spid="156681" grpId="0" animBg="1" autoUpdateAnimBg="0"/>
      <p:bldP spid="156682" grpId="0" autoUpdateAnimBg="0"/>
      <p:bldP spid="156683" grpId="0" autoUpdateAnimBg="0"/>
      <p:bldP spid="156684" grpId="0" autoUpdateAnimBg="0"/>
      <p:bldP spid="156685" grpId="0" autoUpdateAnimBg="0"/>
      <p:bldP spid="15668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Journalizing Cash Payments for Cash Purchases.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Vendors sell merchandise are listed at a suggested retail price, also known as a </a:t>
            </a:r>
            <a:r>
              <a:rPr lang="en-US" b="1" dirty="0" smtClean="0">
                <a:solidFill>
                  <a:srgbClr val="FF0000"/>
                </a:solidFill>
              </a:rPr>
              <a:t>List Price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When there is a large quantity purchased, or for other reasons, the price the typically listed as “list price, less trade discount”.  This is known as a </a:t>
            </a:r>
            <a:r>
              <a:rPr lang="en-US" b="1" dirty="0" smtClean="0">
                <a:solidFill>
                  <a:srgbClr val="FF0000"/>
                </a:solidFill>
              </a:rPr>
              <a:t>Trade Discount.</a:t>
            </a: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In the journal entry, only the actual invoice amount is recorded, the journal does not show the Trade Discount Amount.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60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CALCULATING A TRADE DISCOUNT</a:t>
            </a:r>
          </a:p>
        </p:txBody>
      </p:sp>
      <p:sp>
        <p:nvSpPr>
          <p:cNvPr id="309277" name="Text Box 29"/>
          <p:cNvSpPr txBox="1">
            <a:spLocks noChangeArrowheads="1"/>
          </p:cNvSpPr>
          <p:nvPr/>
        </p:nvSpPr>
        <p:spPr bwMode="auto">
          <a:xfrm>
            <a:off x="7343775" y="6583362"/>
            <a:ext cx="1800225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18-2, page 461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457200" y="2073275"/>
            <a:ext cx="8229600" cy="2681287"/>
            <a:chOff x="288" y="1047"/>
            <a:chExt cx="5184" cy="1689"/>
          </a:xfrm>
        </p:grpSpPr>
        <p:grpSp>
          <p:nvGrpSpPr>
            <p:cNvPr id="3" name="Group 38"/>
            <p:cNvGrpSpPr>
              <a:grpSpLocks/>
            </p:cNvGrpSpPr>
            <p:nvPr/>
          </p:nvGrpSpPr>
          <p:grpSpPr bwMode="auto">
            <a:xfrm>
              <a:off x="288" y="1047"/>
              <a:ext cx="5184" cy="1689"/>
              <a:chOff x="288" y="711"/>
              <a:chExt cx="5184" cy="1689"/>
            </a:xfrm>
          </p:grpSpPr>
          <p:sp>
            <p:nvSpPr>
              <p:cNvPr id="309283" name="Rectangle 35"/>
              <p:cNvSpPr>
                <a:spLocks noChangeArrowheads="1"/>
              </p:cNvSpPr>
              <p:nvPr/>
            </p:nvSpPr>
            <p:spPr bwMode="auto">
              <a:xfrm>
                <a:off x="288" y="759"/>
                <a:ext cx="5184" cy="1641"/>
              </a:xfrm>
              <a:prstGeom prst="rect">
                <a:avLst/>
              </a:prstGeom>
              <a:gradFill rotWithShape="0">
                <a:gsLst>
                  <a:gs pos="0">
                    <a:srgbClr val="99FFCC"/>
                  </a:gs>
                  <a:gs pos="100000">
                    <a:srgbClr val="FFFFFF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 sz="1800" b="1">
                  <a:sym typeface="Symbol" charset="2"/>
                </a:endParaRPr>
              </a:p>
            </p:txBody>
          </p:sp>
          <p:grpSp>
            <p:nvGrpSpPr>
              <p:cNvPr id="4" name="Group 30"/>
              <p:cNvGrpSpPr>
                <a:grpSpLocks/>
              </p:cNvGrpSpPr>
              <p:nvPr/>
            </p:nvGrpSpPr>
            <p:grpSpPr bwMode="auto">
              <a:xfrm>
                <a:off x="288" y="711"/>
                <a:ext cx="541" cy="541"/>
                <a:chOff x="1481" y="3633"/>
                <a:chExt cx="541" cy="541"/>
              </a:xfrm>
            </p:grpSpPr>
            <p:sp>
              <p:nvSpPr>
                <p:cNvPr id="309279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1481" y="3633"/>
                  <a:ext cx="253" cy="251"/>
                </a:xfrm>
                <a:prstGeom prst="rect">
                  <a:avLst/>
                </a:prstGeom>
                <a:solidFill>
                  <a:srgbClr val="00CC66"/>
                </a:solidFill>
                <a:ln w="9525">
                  <a:noFill/>
                  <a:miter lim="800000"/>
                  <a:headEnd/>
                  <a:tailEnd/>
                </a:ln>
                <a:effectLst>
                  <a:outerShdw blurRad="63500" dist="17961" dir="13500000" algn="ctr" rotWithShape="0">
                    <a:srgbClr val="008000">
                      <a:alpha val="74998"/>
                    </a:srgbClr>
                  </a:outerShdw>
                </a:effectLst>
              </p:spPr>
              <p:txBody>
                <a:bodyPr lIns="0" tIns="0" rIns="0" anchor="ctr" anchorCtr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US" sz="3200" b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  <a:sym typeface="Symbol" charset="2"/>
                    </a:rPr>
                    <a:t> </a:t>
                  </a:r>
                  <a:endParaRPr lang="en-US" sz="2000" b="1">
                    <a:latin typeface="Arial" charset="0"/>
                  </a:endParaRPr>
                </a:p>
              </p:txBody>
            </p:sp>
            <p:sp>
              <p:nvSpPr>
                <p:cNvPr id="309280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1769" y="3633"/>
                  <a:ext cx="253" cy="251"/>
                </a:xfrm>
                <a:prstGeom prst="rect">
                  <a:avLst/>
                </a:prstGeom>
                <a:solidFill>
                  <a:srgbClr val="00CC66"/>
                </a:solidFill>
                <a:ln w="9525">
                  <a:noFill/>
                  <a:miter lim="800000"/>
                  <a:headEnd/>
                  <a:tailEnd/>
                </a:ln>
                <a:effectLst>
                  <a:outerShdw blurRad="63500" dist="17961" dir="13500000" algn="ctr" rotWithShape="0">
                    <a:srgbClr val="008000">
                      <a:alpha val="74998"/>
                    </a:srgbClr>
                  </a:outerShdw>
                </a:effectLst>
              </p:spPr>
              <p:txBody>
                <a:bodyPr lIns="0" tIns="0" rIns="0" anchor="ctr" anchorCtr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US" sz="3200" b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  <a:sym typeface="Symbol" charset="2"/>
                    </a:rPr>
                    <a:t> </a:t>
                  </a:r>
                </a:p>
              </p:txBody>
            </p:sp>
            <p:sp>
              <p:nvSpPr>
                <p:cNvPr id="309281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1481" y="3923"/>
                  <a:ext cx="253" cy="251"/>
                </a:xfrm>
                <a:prstGeom prst="rect">
                  <a:avLst/>
                </a:prstGeom>
                <a:solidFill>
                  <a:srgbClr val="00CC66"/>
                </a:solidFill>
                <a:ln w="9525">
                  <a:noFill/>
                  <a:miter lim="800000"/>
                  <a:headEnd/>
                  <a:tailEnd/>
                </a:ln>
                <a:effectLst>
                  <a:outerShdw blurRad="63500" dist="17961" dir="13500000" algn="ctr" rotWithShape="0">
                    <a:srgbClr val="008000">
                      <a:alpha val="74998"/>
                    </a:srgbClr>
                  </a:outerShdw>
                </a:effectLst>
              </p:spPr>
              <p:txBody>
                <a:bodyPr lIns="0" tIns="0" rIns="0" anchor="ctr" anchorCtr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US" sz="3200" b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  <a:sym typeface="Symbol" charset="2"/>
                    </a:rPr>
                    <a:t> </a:t>
                  </a:r>
                </a:p>
              </p:txBody>
            </p:sp>
            <p:sp>
              <p:nvSpPr>
                <p:cNvPr id="309282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1769" y="3922"/>
                  <a:ext cx="253" cy="251"/>
                </a:xfrm>
                <a:prstGeom prst="rect">
                  <a:avLst/>
                </a:prstGeom>
                <a:solidFill>
                  <a:srgbClr val="00CC66"/>
                </a:solidFill>
                <a:ln w="9525">
                  <a:noFill/>
                  <a:miter lim="800000"/>
                  <a:headEnd/>
                  <a:tailEnd/>
                </a:ln>
                <a:effectLst>
                  <a:outerShdw blurRad="63500" dist="17961" dir="13500000" algn="ctr" rotWithShape="0">
                    <a:srgbClr val="008000">
                      <a:alpha val="74998"/>
                    </a:srgbClr>
                  </a:outerShdw>
                </a:effectLst>
              </p:spPr>
              <p:txBody>
                <a:bodyPr lIns="0" tIns="0" rIns="0" anchor="ctr" anchorCtr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0000"/>
                    </a:lnSpc>
                  </a:pPr>
                  <a:r>
                    <a:rPr lang="en-US" sz="3200" b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  <a:sym typeface="Symbol" charset="2"/>
                    </a:rPr>
                    <a:t></a:t>
                  </a:r>
                </a:p>
              </p:txBody>
            </p:sp>
          </p:grpSp>
        </p:grpSp>
        <p:sp>
          <p:nvSpPr>
            <p:cNvPr id="309284" name="Text Box 36"/>
            <p:cNvSpPr txBox="1">
              <a:spLocks noChangeArrowheads="1"/>
            </p:cNvSpPr>
            <p:nvPr/>
          </p:nvSpPr>
          <p:spPr bwMode="auto">
            <a:xfrm>
              <a:off x="902" y="1152"/>
              <a:ext cx="41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1023938" algn="ctr"/>
                  <a:tab pos="2120900" algn="ctr"/>
                  <a:tab pos="3252788" algn="ctr"/>
                  <a:tab pos="4349750" algn="ctr"/>
                  <a:tab pos="5481638" algn="ctr"/>
                </a:tabLst>
              </a:pPr>
              <a:r>
                <a:rPr lang="en-US" sz="2000" b="1" dirty="0"/>
                <a:t>Step 1:</a:t>
              </a:r>
            </a:p>
            <a:p>
              <a:pPr>
                <a:tabLst>
                  <a:tab pos="1023938" algn="ctr"/>
                  <a:tab pos="2120900" algn="ctr"/>
                  <a:tab pos="3252788" algn="ctr"/>
                  <a:tab pos="4349750" algn="ctr"/>
                  <a:tab pos="5481638" algn="ctr"/>
                </a:tabLst>
              </a:pPr>
              <a:r>
                <a:rPr lang="en-US" sz="2000" b="1" dirty="0"/>
                <a:t>	Total List Price	</a:t>
              </a:r>
              <a:r>
                <a:rPr lang="en-US" sz="2000" b="1" dirty="0" err="1">
                  <a:sym typeface="Symbol" charset="2"/>
                </a:rPr>
                <a:t></a:t>
              </a:r>
              <a:r>
                <a:rPr lang="en-US" sz="2000" b="1" dirty="0"/>
                <a:t>	Trade Discount	=	Trade Discount</a:t>
              </a:r>
              <a:endParaRPr lang="en-US" sz="2000" dirty="0"/>
            </a:p>
          </p:txBody>
        </p:sp>
      </p:grpSp>
      <p:sp>
        <p:nvSpPr>
          <p:cNvPr id="309288" name="Text Box 40"/>
          <p:cNvSpPr txBox="1">
            <a:spLocks noChangeArrowheads="1"/>
          </p:cNvSpPr>
          <p:nvPr/>
        </p:nvSpPr>
        <p:spPr bwMode="auto">
          <a:xfrm>
            <a:off x="457200" y="838200"/>
            <a:ext cx="8229600" cy="701675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Arial" charset="0"/>
              </a:rPr>
              <a:t>March 7. Purchased merchandise for cash, $600.00 (list price $1,500.00 less 60% trade discount). Check No. 223.</a:t>
            </a:r>
          </a:p>
        </p:txBody>
      </p:sp>
      <p:sp>
        <p:nvSpPr>
          <p:cNvPr id="309289" name="Text Box 41"/>
          <p:cNvSpPr txBox="1">
            <a:spLocks noChangeArrowheads="1"/>
          </p:cNvSpPr>
          <p:nvPr/>
        </p:nvSpPr>
        <p:spPr bwMode="auto">
          <a:xfrm>
            <a:off x="1430338" y="2849562"/>
            <a:ext cx="60785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tabLst>
                <a:tab pos="1023938" algn="ctr"/>
                <a:tab pos="2120900" algn="ctr"/>
                <a:tab pos="3252788" algn="ctr"/>
                <a:tab pos="4349750" algn="ctr"/>
                <a:tab pos="5481638" algn="ctr"/>
              </a:tabLst>
            </a:pPr>
            <a:r>
              <a:rPr lang="en-US" sz="2000"/>
              <a:t>	$1,500.00	</a:t>
            </a:r>
            <a:r>
              <a:rPr lang="en-US" sz="2000">
                <a:sym typeface="Symbol" charset="2"/>
              </a:rPr>
              <a:t></a:t>
            </a:r>
            <a:r>
              <a:rPr lang="en-US" sz="2000"/>
              <a:t>	60%	=	$900.00</a:t>
            </a:r>
          </a:p>
        </p:txBody>
      </p:sp>
      <p:sp>
        <p:nvSpPr>
          <p:cNvPr id="309290" name="Text Box 42"/>
          <p:cNvSpPr txBox="1">
            <a:spLocks noChangeArrowheads="1"/>
          </p:cNvSpPr>
          <p:nvPr/>
        </p:nvSpPr>
        <p:spPr bwMode="auto">
          <a:xfrm>
            <a:off x="1433513" y="3248025"/>
            <a:ext cx="65373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tabLst>
                <a:tab pos="1023938" algn="ctr"/>
                <a:tab pos="2120900" algn="ctr"/>
                <a:tab pos="3252788" algn="ctr"/>
                <a:tab pos="4349750" algn="ctr"/>
                <a:tab pos="5481638" algn="ctr"/>
              </a:tabLst>
            </a:pPr>
            <a:r>
              <a:rPr lang="en-US" sz="2000" b="1"/>
              <a:t>Step 2:</a:t>
            </a:r>
          </a:p>
          <a:p>
            <a:pPr>
              <a:tabLst>
                <a:tab pos="1023938" algn="ctr"/>
                <a:tab pos="2120900" algn="ctr"/>
                <a:tab pos="3252788" algn="ctr"/>
                <a:tab pos="4349750" algn="ctr"/>
                <a:tab pos="5481638" algn="ctr"/>
              </a:tabLst>
            </a:pPr>
            <a:r>
              <a:rPr lang="en-US" sz="2000" b="1"/>
              <a:t>	Total List Price	</a:t>
            </a:r>
            <a:r>
              <a:rPr lang="en-US" sz="2000" b="1">
                <a:sym typeface="Symbol" charset="2"/>
              </a:rPr>
              <a:t>–</a:t>
            </a:r>
            <a:r>
              <a:rPr lang="en-US" sz="2000" b="1"/>
              <a:t>	Trade Discount	=	Invoice Amount</a:t>
            </a:r>
            <a:endParaRPr lang="en-US" sz="2000"/>
          </a:p>
        </p:txBody>
      </p:sp>
      <p:sp>
        <p:nvSpPr>
          <p:cNvPr id="309291" name="Text Box 43"/>
          <p:cNvSpPr txBox="1">
            <a:spLocks noChangeArrowheads="1"/>
          </p:cNvSpPr>
          <p:nvPr/>
        </p:nvSpPr>
        <p:spPr bwMode="auto">
          <a:xfrm>
            <a:off x="1441450" y="3865562"/>
            <a:ext cx="60785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tabLst>
                <a:tab pos="1023938" algn="ctr"/>
                <a:tab pos="2120900" algn="ctr"/>
                <a:tab pos="3252788" algn="ctr"/>
                <a:tab pos="4349750" algn="ctr"/>
                <a:tab pos="5481638" algn="ctr"/>
              </a:tabLst>
            </a:pPr>
            <a:r>
              <a:rPr lang="en-US" sz="2000"/>
              <a:t>	$1,500.00	</a:t>
            </a:r>
            <a:r>
              <a:rPr lang="en-US" sz="2000">
                <a:sym typeface="Symbol" charset="2"/>
              </a:rPr>
              <a:t>–</a:t>
            </a:r>
            <a:r>
              <a:rPr lang="en-US" sz="2000"/>
              <a:t>	$900.00	=	$600.00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9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9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9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09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88" grpId="0" animBg="1" autoUpdateAnimBg="0"/>
      <p:bldP spid="309289" grpId="0" build="p" autoUpdateAnimBg="0"/>
      <p:bldP spid="309290" grpId="0" build="p" autoUpdateAnimBg="0"/>
      <p:bldP spid="30929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10000" y="3003550"/>
            <a:ext cx="2819400" cy="1019175"/>
            <a:chOff x="3888" y="2389"/>
            <a:chExt cx="1776" cy="642"/>
          </a:xfrm>
        </p:grpSpPr>
        <p:sp>
          <p:nvSpPr>
            <p:cNvPr id="311299" name="Text Box 3"/>
            <p:cNvSpPr txBox="1">
              <a:spLocks noChangeArrowheads="1"/>
            </p:cNvSpPr>
            <p:nvPr/>
          </p:nvSpPr>
          <p:spPr bwMode="auto">
            <a:xfrm>
              <a:off x="4476" y="2389"/>
              <a:ext cx="452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tIns="182880" bIns="182880" anchor="ctr" anchorCtr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>
                  <a:latin typeface="Arial" charset="0"/>
                </a:rPr>
                <a:t>Cash</a:t>
              </a: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888" y="2695"/>
              <a:ext cx="1776" cy="336"/>
              <a:chOff x="3888" y="2695"/>
              <a:chExt cx="1776" cy="336"/>
            </a:xfrm>
          </p:grpSpPr>
          <p:sp>
            <p:nvSpPr>
              <p:cNvPr id="311301" name="Line 5"/>
              <p:cNvSpPr>
                <a:spLocks noChangeShapeType="1"/>
              </p:cNvSpPr>
              <p:nvPr/>
            </p:nvSpPr>
            <p:spPr bwMode="auto">
              <a:xfrm>
                <a:off x="3888" y="2695"/>
                <a:ext cx="1776" cy="0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anchor="ctr" anchorCtr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1302" name="Line 6"/>
              <p:cNvSpPr>
                <a:spLocks noChangeShapeType="1"/>
              </p:cNvSpPr>
              <p:nvPr/>
            </p:nvSpPr>
            <p:spPr bwMode="auto">
              <a:xfrm>
                <a:off x="4776" y="2695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anchor="ctr" anchorCtr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573088" y="3003550"/>
            <a:ext cx="2819400" cy="1019175"/>
            <a:chOff x="3888" y="2389"/>
            <a:chExt cx="1776" cy="642"/>
          </a:xfrm>
        </p:grpSpPr>
        <p:sp>
          <p:nvSpPr>
            <p:cNvPr id="311304" name="Text Box 8"/>
            <p:cNvSpPr txBox="1">
              <a:spLocks noChangeArrowheads="1"/>
            </p:cNvSpPr>
            <p:nvPr/>
          </p:nvSpPr>
          <p:spPr bwMode="auto">
            <a:xfrm>
              <a:off x="4304" y="2389"/>
              <a:ext cx="796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tIns="182880" bIns="182880" anchor="ctr" anchorCtr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>
                  <a:latin typeface="Arial" charset="0"/>
                </a:rPr>
                <a:t>Purchases</a:t>
              </a:r>
            </a:p>
          </p:txBody>
        </p: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3888" y="2695"/>
              <a:ext cx="1776" cy="336"/>
              <a:chOff x="3888" y="2695"/>
              <a:chExt cx="1776" cy="336"/>
            </a:xfrm>
          </p:grpSpPr>
          <p:sp>
            <p:nvSpPr>
              <p:cNvPr id="311306" name="Line 10"/>
              <p:cNvSpPr>
                <a:spLocks noChangeShapeType="1"/>
              </p:cNvSpPr>
              <p:nvPr/>
            </p:nvSpPr>
            <p:spPr bwMode="auto">
              <a:xfrm>
                <a:off x="3888" y="2695"/>
                <a:ext cx="1776" cy="0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anchor="ctr" anchorCtr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1307" name="Line 11"/>
              <p:cNvSpPr>
                <a:spLocks noChangeShapeType="1"/>
              </p:cNvSpPr>
              <p:nvPr/>
            </p:nvSpPr>
            <p:spPr bwMode="auto">
              <a:xfrm>
                <a:off x="4776" y="2695"/>
                <a:ext cx="0" cy="336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  <a:effectLst/>
            </p:spPr>
            <p:txBody>
              <a:bodyPr anchor="ctr" anchorCtr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11308" name="Rectangle 12"/>
          <p:cNvSpPr>
            <a:spLocks noGrp="1" noChangeArrowheads="1"/>
          </p:cNvSpPr>
          <p:nvPr>
            <p:ph type="title"/>
          </p:nvPr>
        </p:nvSpPr>
        <p:spPr>
          <a:xfrm>
            <a:off x="455613" y="473075"/>
            <a:ext cx="8231187" cy="822325"/>
          </a:xfrm>
        </p:spPr>
        <p:txBody>
          <a:bodyPr>
            <a:normAutofit fontScale="90000"/>
          </a:bodyPr>
          <a:lstStyle/>
          <a:p>
            <a:r>
              <a:rPr lang="en-US" dirty="0"/>
              <a:t>JOURNALIZING CASH PAYMENTS FOR CASH PURCHASES</a:t>
            </a:r>
          </a:p>
        </p:txBody>
      </p:sp>
      <p:sp>
        <p:nvSpPr>
          <p:cNvPr id="311309" name="Text Box 13"/>
          <p:cNvSpPr txBox="1">
            <a:spLocks noChangeArrowheads="1"/>
          </p:cNvSpPr>
          <p:nvPr/>
        </p:nvSpPr>
        <p:spPr bwMode="auto">
          <a:xfrm>
            <a:off x="457200" y="1295400"/>
            <a:ext cx="8229600" cy="396875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Arial" charset="0"/>
              </a:rPr>
              <a:t>March 7. Purchase merchandise for cash, $600.00. Check No. 223.</a:t>
            </a:r>
          </a:p>
        </p:txBody>
      </p:sp>
      <p:sp>
        <p:nvSpPr>
          <p:cNvPr id="311310" name="Rectangle 14"/>
          <p:cNvSpPr>
            <a:spLocks noChangeArrowheads="1"/>
          </p:cNvSpPr>
          <p:nvPr/>
        </p:nvSpPr>
        <p:spPr bwMode="auto">
          <a:xfrm>
            <a:off x="457200" y="1911350"/>
            <a:ext cx="281940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Accounts Affected</a:t>
            </a:r>
            <a:endParaRPr lang="en-US" sz="1800" b="1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latin typeface="Arial" charset="0"/>
              </a:rPr>
              <a:t>Purchases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latin typeface="Arial" charset="0"/>
              </a:rPr>
              <a:t>Cash</a:t>
            </a:r>
          </a:p>
        </p:txBody>
      </p:sp>
      <p:sp>
        <p:nvSpPr>
          <p:cNvPr id="311311" name="Rectangle 15"/>
          <p:cNvSpPr>
            <a:spLocks noChangeArrowheads="1"/>
          </p:cNvSpPr>
          <p:nvPr/>
        </p:nvSpPr>
        <p:spPr bwMode="auto">
          <a:xfrm>
            <a:off x="7373938" y="1905000"/>
            <a:ext cx="12954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Entered </a:t>
            </a:r>
            <a:endParaRPr lang="en-US" sz="180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Debit side 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Credit side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endParaRPr lang="en-US" sz="1800" b="1">
              <a:latin typeface="Arial" charset="0"/>
            </a:endParaRPr>
          </a:p>
        </p:txBody>
      </p:sp>
      <p:sp>
        <p:nvSpPr>
          <p:cNvPr id="311312" name="Rectangle 16"/>
          <p:cNvSpPr>
            <a:spLocks noChangeArrowheads="1"/>
          </p:cNvSpPr>
          <p:nvPr/>
        </p:nvSpPr>
        <p:spPr bwMode="auto">
          <a:xfrm>
            <a:off x="5697538" y="1911350"/>
            <a:ext cx="129540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Change</a:t>
            </a:r>
            <a:r>
              <a:rPr lang="en-US" sz="1800">
                <a:latin typeface="Arial" charset="0"/>
              </a:rPr>
              <a:t> 	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Increased 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Decreased</a:t>
            </a:r>
            <a:endParaRPr lang="en-US" sz="1800" b="1">
              <a:latin typeface="Arial" charset="0"/>
            </a:endParaRPr>
          </a:p>
        </p:txBody>
      </p:sp>
      <p:sp>
        <p:nvSpPr>
          <p:cNvPr id="311313" name="Rectangle 17"/>
          <p:cNvSpPr>
            <a:spLocks noChangeArrowheads="1"/>
          </p:cNvSpPr>
          <p:nvPr/>
        </p:nvSpPr>
        <p:spPr bwMode="auto">
          <a:xfrm>
            <a:off x="3640138" y="1911350"/>
            <a:ext cx="167640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Classification</a:t>
            </a:r>
            <a:endParaRPr lang="en-US" sz="180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Cost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Asset</a:t>
            </a:r>
          </a:p>
        </p:txBody>
      </p:sp>
      <p:sp>
        <p:nvSpPr>
          <p:cNvPr id="311314" name="Text Box 18"/>
          <p:cNvSpPr txBox="1">
            <a:spLocks noChangeArrowheads="1"/>
          </p:cNvSpPr>
          <p:nvPr/>
        </p:nvSpPr>
        <p:spPr bwMode="auto">
          <a:xfrm>
            <a:off x="3733800" y="3457575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 charset="0"/>
              </a:rPr>
              <a:t>normal balance</a:t>
            </a:r>
            <a:endParaRPr lang="en-US" sz="1600">
              <a:latin typeface="Arial" charset="0"/>
            </a:endParaRPr>
          </a:p>
        </p:txBody>
      </p: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743450" y="3657600"/>
            <a:ext cx="1962150" cy="439738"/>
            <a:chOff x="2988" y="2428"/>
            <a:chExt cx="1236" cy="277"/>
          </a:xfrm>
        </p:grpSpPr>
        <p:sp>
          <p:nvSpPr>
            <p:cNvPr id="311316" name="Text Box 20"/>
            <p:cNvSpPr txBox="1">
              <a:spLocks noChangeArrowheads="1"/>
            </p:cNvSpPr>
            <p:nvPr/>
          </p:nvSpPr>
          <p:spPr bwMode="auto">
            <a:xfrm>
              <a:off x="2988" y="2474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800">
                  <a:latin typeface="Arial" charset="0"/>
                </a:rPr>
                <a:t>    </a:t>
              </a:r>
              <a:endParaRPr lang="en-US">
                <a:latin typeface="Arial" charset="0"/>
              </a:endParaRPr>
            </a:p>
          </p:txBody>
        </p:sp>
        <p:sp>
          <p:nvSpPr>
            <p:cNvPr id="311317" name="Text Box 21"/>
            <p:cNvSpPr txBox="1">
              <a:spLocks noChangeArrowheads="1"/>
            </p:cNvSpPr>
            <p:nvPr/>
          </p:nvSpPr>
          <p:spPr bwMode="auto">
            <a:xfrm>
              <a:off x="3216" y="2428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800">
                  <a:latin typeface="Arial" charset="0"/>
                </a:rPr>
                <a:t>600.00</a:t>
              </a:r>
            </a:p>
          </p:txBody>
        </p:sp>
      </p:grpSp>
      <p:sp>
        <p:nvSpPr>
          <p:cNvPr id="311318" name="Text Box 22"/>
          <p:cNvSpPr txBox="1">
            <a:spLocks noChangeArrowheads="1"/>
          </p:cNvSpPr>
          <p:nvPr/>
        </p:nvSpPr>
        <p:spPr bwMode="auto">
          <a:xfrm>
            <a:off x="496888" y="3457575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 charset="0"/>
              </a:rPr>
              <a:t>normal balance</a:t>
            </a:r>
            <a:endParaRPr lang="en-US" sz="1600">
              <a:latin typeface="Arial" charset="0"/>
            </a:endParaRPr>
          </a:p>
        </p:txBody>
      </p: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1062038" y="3657600"/>
            <a:ext cx="2406650" cy="457200"/>
            <a:chOff x="4196" y="2801"/>
            <a:chExt cx="1516" cy="288"/>
          </a:xfrm>
        </p:grpSpPr>
        <p:sp>
          <p:nvSpPr>
            <p:cNvPr id="311320" name="Text Box 24"/>
            <p:cNvSpPr txBox="1">
              <a:spLocks noChangeArrowheads="1"/>
            </p:cNvSpPr>
            <p:nvPr/>
          </p:nvSpPr>
          <p:spPr bwMode="auto">
            <a:xfrm>
              <a:off x="4196" y="2847"/>
              <a:ext cx="5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800">
                  <a:latin typeface="Arial" charset="0"/>
                </a:rPr>
                <a:t>600.00</a:t>
              </a:r>
              <a:endParaRPr lang="en-US">
                <a:latin typeface="Arial" charset="0"/>
              </a:endParaRPr>
            </a:p>
          </p:txBody>
        </p:sp>
        <p:sp>
          <p:nvSpPr>
            <p:cNvPr id="311321" name="Text Box 25"/>
            <p:cNvSpPr txBox="1">
              <a:spLocks noChangeArrowheads="1"/>
            </p:cNvSpPr>
            <p:nvPr/>
          </p:nvSpPr>
          <p:spPr bwMode="auto">
            <a:xfrm>
              <a:off x="5596" y="2801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endParaRPr lang="en-US">
                <a:latin typeface="Arial" charset="0"/>
              </a:endParaRPr>
            </a:p>
          </p:txBody>
        </p:sp>
      </p:grpSp>
      <p:sp>
        <p:nvSpPr>
          <p:cNvPr id="311322" name="Rectangle 26"/>
          <p:cNvSpPr>
            <a:spLocks noChangeArrowheads="1"/>
          </p:cNvSpPr>
          <p:nvPr/>
        </p:nvSpPr>
        <p:spPr bwMode="auto">
          <a:xfrm>
            <a:off x="533400" y="361315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Arial" charset="0"/>
                <a:sym typeface="Wingdings" charset="2"/>
              </a:rPr>
              <a:t></a:t>
            </a:r>
            <a:endParaRPr lang="en-US" sz="3200">
              <a:latin typeface="Arial" charset="0"/>
              <a:sym typeface="Wingdings" charset="2"/>
            </a:endParaRPr>
          </a:p>
        </p:txBody>
      </p:sp>
      <p:sp>
        <p:nvSpPr>
          <p:cNvPr id="311323" name="Rectangle 27"/>
          <p:cNvSpPr>
            <a:spLocks noChangeArrowheads="1"/>
          </p:cNvSpPr>
          <p:nvPr/>
        </p:nvSpPr>
        <p:spPr bwMode="auto">
          <a:xfrm flipV="1">
            <a:off x="5257800" y="361315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Arial" charset="0"/>
                <a:sym typeface="Wingdings" charset="2"/>
              </a:rPr>
              <a:t></a:t>
            </a:r>
            <a:endParaRPr lang="en-US" sz="3200">
              <a:latin typeface="Arial" charset="0"/>
              <a:sym typeface="Wingdings" charset="2"/>
            </a:endParaRPr>
          </a:p>
        </p:txBody>
      </p:sp>
      <p:sp>
        <p:nvSpPr>
          <p:cNvPr id="311324" name="Text Box 28"/>
          <p:cNvSpPr txBox="1">
            <a:spLocks noChangeArrowheads="1"/>
          </p:cNvSpPr>
          <p:nvPr/>
        </p:nvSpPr>
        <p:spPr bwMode="auto">
          <a:xfrm>
            <a:off x="7343775" y="6172200"/>
            <a:ext cx="1800225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18-2, page 461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11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11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3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309" grpId="0" animBg="1" autoUpdateAnimBg="0"/>
      <p:bldP spid="311310" grpId="0" build="p" bldLvl="5" autoUpdateAnimBg="0"/>
      <p:bldP spid="311311" grpId="0" build="p" autoUpdateAnimBg="0"/>
      <p:bldP spid="311312" grpId="0" build="p" autoUpdateAnimBg="0"/>
      <p:bldP spid="311313" grpId="0" build="p" autoUpdateAnimBg="0"/>
      <p:bldP spid="311314" grpId="0" autoUpdateAnimBg="0"/>
      <p:bldP spid="311318" grpId="0" autoUpdateAnimBg="0"/>
      <p:bldP spid="311322" grpId="0" autoUpdateAnimBg="0"/>
      <p:bldP spid="31132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396875"/>
            <a:ext cx="8231187" cy="822325"/>
          </a:xfrm>
        </p:spPr>
        <p:txBody>
          <a:bodyPr>
            <a:normAutofit fontScale="90000"/>
          </a:bodyPr>
          <a:lstStyle/>
          <a:p>
            <a:r>
              <a:rPr lang="en-US" dirty="0"/>
              <a:t>JOURNALIZING CASH PAYMENTS FOR CASH PURCHASES</a:t>
            </a:r>
          </a:p>
        </p:txBody>
      </p:sp>
      <p:pic>
        <p:nvPicPr>
          <p:cNvPr id="157700" name="Picture 4" descr="D:\C21 PowerPoint\Multi_Journal\art for blue\Ch18\Ch18-02b.jpg"/>
          <p:cNvPicPr>
            <a:picLocks noChangeAspect="1" noChangeArrowheads="1"/>
          </p:cNvPicPr>
          <p:nvPr/>
        </p:nvPicPr>
        <p:blipFill>
          <a:blip r:embed="rId2"/>
          <a:srcRect b="77586"/>
          <a:stretch>
            <a:fillRect/>
          </a:stretch>
        </p:blipFill>
        <p:spPr bwMode="auto">
          <a:xfrm>
            <a:off x="371475" y="1477962"/>
            <a:ext cx="8501063" cy="1392238"/>
          </a:xfrm>
          <a:prstGeom prst="rect">
            <a:avLst/>
          </a:prstGeom>
          <a:noFill/>
        </p:spPr>
      </p:pic>
      <p:sp>
        <p:nvSpPr>
          <p:cNvPr id="157701" name="Oval 5"/>
          <p:cNvSpPr>
            <a:spLocks noChangeArrowheads="1"/>
          </p:cNvSpPr>
          <p:nvPr/>
        </p:nvSpPr>
        <p:spPr bwMode="auto">
          <a:xfrm>
            <a:off x="8077200" y="2773362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5</a:t>
            </a:r>
            <a:endParaRPr lang="en-US"/>
          </a:p>
        </p:txBody>
      </p:sp>
      <p:sp>
        <p:nvSpPr>
          <p:cNvPr id="157702" name="Oval 6"/>
          <p:cNvSpPr>
            <a:spLocks noChangeArrowheads="1"/>
          </p:cNvSpPr>
          <p:nvPr/>
        </p:nvSpPr>
        <p:spPr bwMode="auto">
          <a:xfrm>
            <a:off x="304800" y="2087562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1</a:t>
            </a:r>
            <a:endParaRPr lang="en-US"/>
          </a:p>
        </p:txBody>
      </p:sp>
      <p:sp>
        <p:nvSpPr>
          <p:cNvPr id="157703" name="Oval 7"/>
          <p:cNvSpPr>
            <a:spLocks noChangeArrowheads="1"/>
          </p:cNvSpPr>
          <p:nvPr/>
        </p:nvSpPr>
        <p:spPr bwMode="auto">
          <a:xfrm>
            <a:off x="3352800" y="2773362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3</a:t>
            </a:r>
            <a:endParaRPr lang="en-US"/>
          </a:p>
        </p:txBody>
      </p:sp>
      <p:sp>
        <p:nvSpPr>
          <p:cNvPr id="157704" name="Oval 8"/>
          <p:cNvSpPr>
            <a:spLocks noChangeArrowheads="1"/>
          </p:cNvSpPr>
          <p:nvPr/>
        </p:nvSpPr>
        <p:spPr bwMode="auto">
          <a:xfrm>
            <a:off x="4572000" y="2773362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4</a:t>
            </a:r>
            <a:endParaRPr lang="en-US"/>
          </a:p>
        </p:txBody>
      </p:sp>
      <p:sp>
        <p:nvSpPr>
          <p:cNvPr id="157705" name="Oval 9"/>
          <p:cNvSpPr>
            <a:spLocks noChangeArrowheads="1"/>
          </p:cNvSpPr>
          <p:nvPr/>
        </p:nvSpPr>
        <p:spPr bwMode="auto">
          <a:xfrm>
            <a:off x="1295400" y="1935162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2</a:t>
            </a:r>
            <a:endParaRPr lang="en-US"/>
          </a:p>
        </p:txBody>
      </p:sp>
      <p:sp>
        <p:nvSpPr>
          <p:cNvPr id="157706" name="Text Box 10"/>
          <p:cNvSpPr txBox="1">
            <a:spLocks noChangeArrowheads="1"/>
          </p:cNvSpPr>
          <p:nvPr/>
        </p:nvSpPr>
        <p:spPr bwMode="auto">
          <a:xfrm>
            <a:off x="514350" y="4425950"/>
            <a:ext cx="3752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3.	Check Number</a:t>
            </a:r>
          </a:p>
        </p:txBody>
      </p:sp>
      <p:sp>
        <p:nvSpPr>
          <p:cNvPr id="157707" name="Text Box 11"/>
          <p:cNvSpPr txBox="1">
            <a:spLocks noChangeArrowheads="1"/>
          </p:cNvSpPr>
          <p:nvPr/>
        </p:nvSpPr>
        <p:spPr bwMode="auto">
          <a:xfrm>
            <a:off x="514350" y="3687762"/>
            <a:ext cx="1238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1. Date</a:t>
            </a:r>
          </a:p>
        </p:txBody>
      </p:sp>
      <p:sp>
        <p:nvSpPr>
          <p:cNvPr id="157708" name="Text Box 12"/>
          <p:cNvSpPr txBox="1">
            <a:spLocks noChangeArrowheads="1"/>
          </p:cNvSpPr>
          <p:nvPr/>
        </p:nvSpPr>
        <p:spPr bwMode="auto">
          <a:xfrm>
            <a:off x="514350" y="4789487"/>
            <a:ext cx="3981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4.	Debit</a:t>
            </a:r>
          </a:p>
        </p:txBody>
      </p:sp>
      <p:sp>
        <p:nvSpPr>
          <p:cNvPr id="157709" name="Text Box 13"/>
          <p:cNvSpPr txBox="1">
            <a:spLocks noChangeArrowheads="1"/>
          </p:cNvSpPr>
          <p:nvPr/>
        </p:nvSpPr>
        <p:spPr bwMode="auto">
          <a:xfrm>
            <a:off x="514350" y="4052887"/>
            <a:ext cx="2152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2.	Account Title</a:t>
            </a:r>
          </a:p>
        </p:txBody>
      </p:sp>
      <p:sp>
        <p:nvSpPr>
          <p:cNvPr id="157710" name="Text Box 14"/>
          <p:cNvSpPr txBox="1">
            <a:spLocks noChangeArrowheads="1"/>
          </p:cNvSpPr>
          <p:nvPr/>
        </p:nvSpPr>
        <p:spPr bwMode="auto">
          <a:xfrm>
            <a:off x="514350" y="5151437"/>
            <a:ext cx="2533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5.	Credit</a:t>
            </a:r>
          </a:p>
        </p:txBody>
      </p:sp>
      <p:sp>
        <p:nvSpPr>
          <p:cNvPr id="157711" name="Text Box 15"/>
          <p:cNvSpPr txBox="1">
            <a:spLocks noChangeArrowheads="1"/>
          </p:cNvSpPr>
          <p:nvPr/>
        </p:nvSpPr>
        <p:spPr bwMode="auto">
          <a:xfrm>
            <a:off x="7343775" y="6507162"/>
            <a:ext cx="1800225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18-2, page 461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7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1" grpId="0" animBg="1" autoUpdateAnimBg="0"/>
      <p:bldP spid="157702" grpId="0" animBg="1" autoUpdateAnimBg="0"/>
      <p:bldP spid="157703" grpId="0" animBg="1" autoUpdateAnimBg="0"/>
      <p:bldP spid="157704" grpId="0" animBg="1" autoUpdateAnimBg="0"/>
      <p:bldP spid="157705" grpId="0" animBg="1" autoUpdateAnimBg="0"/>
      <p:bldP spid="157706" grpId="0" autoUpdateAnimBg="0"/>
      <p:bldP spid="157707" grpId="0" autoUpdateAnimBg="0"/>
      <p:bldP spid="157708" grpId="0" autoUpdateAnimBg="0"/>
      <p:bldP spid="157709" grpId="0" autoUpdateAnimBg="0"/>
      <p:bldP spid="157710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88</TotalTime>
  <Words>1139</Words>
  <Application>Microsoft Macintosh PowerPoint</Application>
  <PresentationFormat>On-screen Show (4:3)</PresentationFormat>
  <Paragraphs>232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Equity</vt:lpstr>
      <vt:lpstr>Cash Payment Journal</vt:lpstr>
      <vt:lpstr>Words to Know</vt:lpstr>
      <vt:lpstr>Journalizing Cash Payments for Expenses</vt:lpstr>
      <vt:lpstr>JOURNALIZING CASH PAYMENTS FOR EXPENSES</vt:lpstr>
      <vt:lpstr>JOURNALIZING CASH PAYMENTS FOR EXPENSES</vt:lpstr>
      <vt:lpstr>Journalizing Cash Payments for Cash Purchases.</vt:lpstr>
      <vt:lpstr>CALCULATING A TRADE DISCOUNT</vt:lpstr>
      <vt:lpstr>JOURNALIZING CASH PAYMENTS FOR CASH PURCHASES</vt:lpstr>
      <vt:lpstr>JOURNALIZING CASH PAYMENTS FOR CASH PURCHASES</vt:lpstr>
      <vt:lpstr>Journalizing Cash Payments on Account</vt:lpstr>
      <vt:lpstr>Purchases Discount Recording</vt:lpstr>
      <vt:lpstr>CALCULATING A PURCHASES DISCOUNT</vt:lpstr>
      <vt:lpstr>JOURNALIZING CASH PAYMENTS ON ACCOUNT WITH  PURCHASES DISCOUNT</vt:lpstr>
      <vt:lpstr>JOURNALIZING CASH PAYMENTS ON ACCOUNT WITH  PURCHASES DISCOUNT</vt:lpstr>
      <vt:lpstr>Cash Payments without Discounts</vt:lpstr>
      <vt:lpstr>JOURNALIZING CASH PAYMENTS ON ACCOUNT WITHOUT PURCHASES DISCOUNTS</vt:lpstr>
      <vt:lpstr>JOURNALIZING CASH PAYMENTS ON ACCOUNT WITHOUT PURCHASES DISCOUNTS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Cash Payment Journal</dc:title>
  <dc:creator>User</dc:creator>
  <cp:lastModifiedBy>David Combs</cp:lastModifiedBy>
  <cp:revision>12</cp:revision>
  <dcterms:created xsi:type="dcterms:W3CDTF">2011-09-09T15:37:24Z</dcterms:created>
  <dcterms:modified xsi:type="dcterms:W3CDTF">2011-09-09T15:54:28Z</dcterms:modified>
</cp:coreProperties>
</file>